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60" r:id="rId3"/>
    <p:sldId id="319" r:id="rId4"/>
    <p:sldId id="262" r:id="rId5"/>
    <p:sldId id="286" r:id="rId6"/>
    <p:sldId id="313" r:id="rId7"/>
    <p:sldId id="273" r:id="rId8"/>
    <p:sldId id="307" r:id="rId9"/>
    <p:sldId id="308" r:id="rId10"/>
    <p:sldId id="287" r:id="rId11"/>
    <p:sldId id="318" r:id="rId12"/>
    <p:sldId id="275" r:id="rId13"/>
    <p:sldId id="276" r:id="rId14"/>
    <p:sldId id="264" r:id="rId15"/>
    <p:sldId id="312" r:id="rId16"/>
    <p:sldId id="292" r:id="rId17"/>
    <p:sldId id="314" r:id="rId18"/>
    <p:sldId id="291" r:id="rId19"/>
    <p:sldId id="299" r:id="rId20"/>
    <p:sldId id="293" r:id="rId21"/>
    <p:sldId id="300" r:id="rId22"/>
    <p:sldId id="279" r:id="rId23"/>
    <p:sldId id="305" r:id="rId24"/>
    <p:sldId id="304" r:id="rId25"/>
    <p:sldId id="302" r:id="rId26"/>
    <p:sldId id="288" r:id="rId27"/>
    <p:sldId id="306" r:id="rId28"/>
    <p:sldId id="316" r:id="rId29"/>
    <p:sldId id="315" r:id="rId30"/>
    <p:sldId id="301" r:id="rId31"/>
    <p:sldId id="295" r:id="rId32"/>
    <p:sldId id="317" r:id="rId33"/>
    <p:sldId id="311" r:id="rId34"/>
    <p:sldId id="310" r:id="rId35"/>
    <p:sldId id="309" r:id="rId36"/>
    <p:sldId id="289" r:id="rId37"/>
  </p:sldIdLst>
  <p:sldSz cx="12192000" cy="6858000"/>
  <p:notesSz cx="7010400" cy="9296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5920D"/>
    <a:srgbClr val="FFA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AFD4F-7409-411D-AAE6-416CFD64CD27}" v="1" dt="2026-03-19T11:21:09.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75"/>
    <p:restoredTop sz="96307"/>
  </p:normalViewPr>
  <p:slideViewPr>
    <p:cSldViewPr snapToGrid="0">
      <p:cViewPr varScale="1">
        <p:scale>
          <a:sx n="103" d="100"/>
          <a:sy n="103" d="100"/>
        </p:scale>
        <p:origin x="141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80" d="100"/>
          <a:sy n="180" d="100"/>
        </p:scale>
        <p:origin x="5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la Sorrenti" userId="055f0dfe-1083-462a-bec1-442b1a878d4e" providerId="ADAL" clId="{4D9CE6ED-4DDE-46C6-B592-78EAFFE4E200}"/>
    <pc:docChg chg="modSld">
      <pc:chgData name="Mariella Sorrenti" userId="055f0dfe-1083-462a-bec1-442b1a878d4e" providerId="ADAL" clId="{4D9CE6ED-4DDE-46C6-B592-78EAFFE4E200}" dt="2026-03-19T14:44:36.510" v="28" actId="20577"/>
      <pc:docMkLst>
        <pc:docMk/>
      </pc:docMkLst>
      <pc:sldChg chg="modSp mod">
        <pc:chgData name="Mariella Sorrenti" userId="055f0dfe-1083-462a-bec1-442b1a878d4e" providerId="ADAL" clId="{4D9CE6ED-4DDE-46C6-B592-78EAFFE4E200}" dt="2026-03-19T14:38:45.351" v="6" actId="6549"/>
        <pc:sldMkLst>
          <pc:docMk/>
          <pc:sldMk cId="98870216" sldId="260"/>
        </pc:sldMkLst>
        <pc:spChg chg="mod">
          <ac:chgData name="Mariella Sorrenti" userId="055f0dfe-1083-462a-bec1-442b1a878d4e" providerId="ADAL" clId="{4D9CE6ED-4DDE-46C6-B592-78EAFFE4E200}" dt="2026-03-19T14:38:45.351" v="6" actId="6549"/>
          <ac:spMkLst>
            <pc:docMk/>
            <pc:sldMk cId="98870216" sldId="260"/>
            <ac:spMk id="11" creationId="{9BD26FA5-5ADE-76A3-1FBB-1CDF4B97DF43}"/>
          </ac:spMkLst>
        </pc:spChg>
      </pc:sldChg>
      <pc:sldChg chg="modSp mod">
        <pc:chgData name="Mariella Sorrenti" userId="055f0dfe-1083-462a-bec1-442b1a878d4e" providerId="ADAL" clId="{4D9CE6ED-4DDE-46C6-B592-78EAFFE4E200}" dt="2026-03-19T14:41:33.640" v="18" actId="20577"/>
        <pc:sldMkLst>
          <pc:docMk/>
          <pc:sldMk cId="1612423707" sldId="273"/>
        </pc:sldMkLst>
        <pc:spChg chg="mod">
          <ac:chgData name="Mariella Sorrenti" userId="055f0dfe-1083-462a-bec1-442b1a878d4e" providerId="ADAL" clId="{4D9CE6ED-4DDE-46C6-B592-78EAFFE4E200}" dt="2026-03-19T14:41:25.144" v="12" actId="20577"/>
          <ac:spMkLst>
            <pc:docMk/>
            <pc:sldMk cId="1612423707" sldId="273"/>
            <ac:spMk id="8" creationId="{0A20B5E8-535E-39A6-E6B7-636D1F465264}"/>
          </ac:spMkLst>
        </pc:spChg>
        <pc:spChg chg="mod">
          <ac:chgData name="Mariella Sorrenti" userId="055f0dfe-1083-462a-bec1-442b1a878d4e" providerId="ADAL" clId="{4D9CE6ED-4DDE-46C6-B592-78EAFFE4E200}" dt="2026-03-19T14:41:29.782" v="16" actId="20577"/>
          <ac:spMkLst>
            <pc:docMk/>
            <pc:sldMk cId="1612423707" sldId="273"/>
            <ac:spMk id="14" creationId="{E0FCDC3F-D42A-3915-7CDD-04C5037CAFBD}"/>
          </ac:spMkLst>
        </pc:spChg>
        <pc:spChg chg="mod">
          <ac:chgData name="Mariella Sorrenti" userId="055f0dfe-1083-462a-bec1-442b1a878d4e" providerId="ADAL" clId="{4D9CE6ED-4DDE-46C6-B592-78EAFFE4E200}" dt="2026-03-19T14:41:33.640" v="18" actId="20577"/>
          <ac:spMkLst>
            <pc:docMk/>
            <pc:sldMk cId="1612423707" sldId="273"/>
            <ac:spMk id="17" creationId="{C921ED50-0470-8066-0060-400EB0D908C0}"/>
          </ac:spMkLst>
        </pc:spChg>
      </pc:sldChg>
      <pc:sldChg chg="modSp mod">
        <pc:chgData name="Mariella Sorrenti" userId="055f0dfe-1083-462a-bec1-442b1a878d4e" providerId="ADAL" clId="{4D9CE6ED-4DDE-46C6-B592-78EAFFE4E200}" dt="2026-03-19T14:42:24.311" v="27" actId="20577"/>
        <pc:sldMkLst>
          <pc:docMk/>
          <pc:sldMk cId="2862771527" sldId="287"/>
        </pc:sldMkLst>
        <pc:spChg chg="mod">
          <ac:chgData name="Mariella Sorrenti" userId="055f0dfe-1083-462a-bec1-442b1a878d4e" providerId="ADAL" clId="{4D9CE6ED-4DDE-46C6-B592-78EAFFE4E200}" dt="2026-03-19T14:42:24.311" v="27" actId="20577"/>
          <ac:spMkLst>
            <pc:docMk/>
            <pc:sldMk cId="2862771527" sldId="287"/>
            <ac:spMk id="11" creationId="{720AE015-4FEA-A6EA-C095-B0D524448839}"/>
          </ac:spMkLst>
        </pc:spChg>
      </pc:sldChg>
      <pc:sldChg chg="modSp mod">
        <pc:chgData name="Mariella Sorrenti" userId="055f0dfe-1083-462a-bec1-442b1a878d4e" providerId="ADAL" clId="{4D9CE6ED-4DDE-46C6-B592-78EAFFE4E200}" dt="2026-03-19T14:44:36.510" v="28" actId="20577"/>
        <pc:sldMkLst>
          <pc:docMk/>
          <pc:sldMk cId="1590756277" sldId="306"/>
        </pc:sldMkLst>
        <pc:spChg chg="mod">
          <ac:chgData name="Mariella Sorrenti" userId="055f0dfe-1083-462a-bec1-442b1a878d4e" providerId="ADAL" clId="{4D9CE6ED-4DDE-46C6-B592-78EAFFE4E200}" dt="2026-03-19T14:44:36.510" v="28" actId="20577"/>
          <ac:spMkLst>
            <pc:docMk/>
            <pc:sldMk cId="1590756277" sldId="306"/>
            <ac:spMk id="11" creationId="{B172A488-091C-4A42-0C4C-745FE4401741}"/>
          </ac:spMkLst>
        </pc:spChg>
      </pc:sldChg>
      <pc:sldChg chg="modSp mod">
        <pc:chgData name="Mariella Sorrenti" userId="055f0dfe-1083-462a-bec1-442b1a878d4e" providerId="ADAL" clId="{4D9CE6ED-4DDE-46C6-B592-78EAFFE4E200}" dt="2026-03-19T14:41:46.608" v="22" actId="20577"/>
        <pc:sldMkLst>
          <pc:docMk/>
          <pc:sldMk cId="3796645841" sldId="307"/>
        </pc:sldMkLst>
        <pc:spChg chg="mod">
          <ac:chgData name="Mariella Sorrenti" userId="055f0dfe-1083-462a-bec1-442b1a878d4e" providerId="ADAL" clId="{4D9CE6ED-4DDE-46C6-B592-78EAFFE4E200}" dt="2026-03-19T14:41:39.449" v="19" actId="20577"/>
          <ac:spMkLst>
            <pc:docMk/>
            <pc:sldMk cId="3796645841" sldId="307"/>
            <ac:spMk id="8" creationId="{9A60DA6B-24B0-F786-ACBF-897A94B9338F}"/>
          </ac:spMkLst>
        </pc:spChg>
        <pc:spChg chg="mod">
          <ac:chgData name="Mariella Sorrenti" userId="055f0dfe-1083-462a-bec1-442b1a878d4e" providerId="ADAL" clId="{4D9CE6ED-4DDE-46C6-B592-78EAFFE4E200}" dt="2026-03-19T14:41:42.833" v="21" actId="20577"/>
          <ac:spMkLst>
            <pc:docMk/>
            <pc:sldMk cId="3796645841" sldId="307"/>
            <ac:spMk id="14" creationId="{711E3A87-8A76-642F-BD41-811A4A781A74}"/>
          </ac:spMkLst>
        </pc:spChg>
        <pc:spChg chg="mod">
          <ac:chgData name="Mariella Sorrenti" userId="055f0dfe-1083-462a-bec1-442b1a878d4e" providerId="ADAL" clId="{4D9CE6ED-4DDE-46C6-B592-78EAFFE4E200}" dt="2026-03-19T14:41:46.608" v="22" actId="20577"/>
          <ac:spMkLst>
            <pc:docMk/>
            <pc:sldMk cId="3796645841" sldId="307"/>
            <ac:spMk id="17" creationId="{6CAD0C35-D156-57AD-FA8B-358AB441DE5C}"/>
          </ac:spMkLst>
        </pc:spChg>
      </pc:sldChg>
      <pc:sldChg chg="modSp mod">
        <pc:chgData name="Mariella Sorrenti" userId="055f0dfe-1083-462a-bec1-442b1a878d4e" providerId="ADAL" clId="{4D9CE6ED-4DDE-46C6-B592-78EAFFE4E200}" dt="2026-03-19T14:42:02.557" v="23" actId="20577"/>
        <pc:sldMkLst>
          <pc:docMk/>
          <pc:sldMk cId="1507747647" sldId="308"/>
        </pc:sldMkLst>
        <pc:spChg chg="mod">
          <ac:chgData name="Mariella Sorrenti" userId="055f0dfe-1083-462a-bec1-442b1a878d4e" providerId="ADAL" clId="{4D9CE6ED-4DDE-46C6-B592-78EAFFE4E200}" dt="2026-03-19T14:42:02.557" v="23" actId="20577"/>
          <ac:spMkLst>
            <pc:docMk/>
            <pc:sldMk cId="1507747647" sldId="308"/>
            <ac:spMk id="14" creationId="{29545F0F-9BBB-8092-6B66-202FB87C9CF3}"/>
          </ac:spMkLst>
        </pc:spChg>
      </pc:sldChg>
      <pc:sldChg chg="modSp mod">
        <pc:chgData name="Mariella Sorrenti" userId="055f0dfe-1083-462a-bec1-442b1a878d4e" providerId="ADAL" clId="{4D9CE6ED-4DDE-46C6-B592-78EAFFE4E200}" dt="2026-03-19T14:42:17.704" v="25" actId="20577"/>
        <pc:sldMkLst>
          <pc:docMk/>
          <pc:sldMk cId="2059138565" sldId="318"/>
        </pc:sldMkLst>
        <pc:spChg chg="mod">
          <ac:chgData name="Mariella Sorrenti" userId="055f0dfe-1083-462a-bec1-442b1a878d4e" providerId="ADAL" clId="{4D9CE6ED-4DDE-46C6-B592-78EAFFE4E200}" dt="2026-03-19T14:42:15.118" v="24" actId="20577"/>
          <ac:spMkLst>
            <pc:docMk/>
            <pc:sldMk cId="2059138565" sldId="318"/>
            <ac:spMk id="11" creationId="{76C8A8C4-6F22-DEB8-7835-F5D1EF0EAAA9}"/>
          </ac:spMkLst>
        </pc:spChg>
        <pc:spChg chg="mod">
          <ac:chgData name="Mariella Sorrenti" userId="055f0dfe-1083-462a-bec1-442b1a878d4e" providerId="ADAL" clId="{4D9CE6ED-4DDE-46C6-B592-78EAFFE4E200}" dt="2026-03-19T14:42:17.704" v="25" actId="20577"/>
          <ac:spMkLst>
            <pc:docMk/>
            <pc:sldMk cId="2059138565" sldId="318"/>
            <ac:spMk id="12" creationId="{1B25FB36-DE45-8F6C-AAB4-3AE849768098}"/>
          </ac:spMkLst>
        </pc:spChg>
      </pc:sldChg>
      <pc:sldChg chg="modSp mod">
        <pc:chgData name="Mariella Sorrenti" userId="055f0dfe-1083-462a-bec1-442b1a878d4e" providerId="ADAL" clId="{4D9CE6ED-4DDE-46C6-B592-78EAFFE4E200}" dt="2026-03-19T14:39:10.224" v="11" actId="6549"/>
        <pc:sldMkLst>
          <pc:docMk/>
          <pc:sldMk cId="963104827" sldId="319"/>
        </pc:sldMkLst>
        <pc:spChg chg="mod">
          <ac:chgData name="Mariella Sorrenti" userId="055f0dfe-1083-462a-bec1-442b1a878d4e" providerId="ADAL" clId="{4D9CE6ED-4DDE-46C6-B592-78EAFFE4E200}" dt="2026-03-19T14:39:10.224" v="11" actId="6549"/>
          <ac:spMkLst>
            <pc:docMk/>
            <pc:sldMk cId="963104827" sldId="319"/>
            <ac:spMk id="11" creationId="{14A81ED9-6772-C218-9B63-2C1404C93182}"/>
          </ac:spMkLst>
        </pc:spChg>
      </pc:sldChg>
    </pc:docChg>
  </pc:docChgLst>
  <pc:docChgLst>
    <pc:chgData name="Tiziana Caponi" userId="f5b3ef33-f005-4b92-93aa-545dcc1ad804" providerId="ADAL" clId="{85F3FCD3-BA83-4A9C-AAD2-827979E92C7C}"/>
    <pc:docChg chg="custSel modSld">
      <pc:chgData name="Tiziana Caponi" userId="f5b3ef33-f005-4b92-93aa-545dcc1ad804" providerId="ADAL" clId="{85F3FCD3-BA83-4A9C-AAD2-827979E92C7C}" dt="2026-03-20T08:58:21.616" v="11" actId="20577"/>
      <pc:docMkLst>
        <pc:docMk/>
      </pc:docMkLst>
      <pc:sldChg chg="modSp mod">
        <pc:chgData name="Tiziana Caponi" userId="f5b3ef33-f005-4b92-93aa-545dcc1ad804" providerId="ADAL" clId="{85F3FCD3-BA83-4A9C-AAD2-827979E92C7C}" dt="2026-03-20T08:58:21.616" v="11" actId="20577"/>
        <pc:sldMkLst>
          <pc:docMk/>
          <pc:sldMk cId="98870216" sldId="260"/>
        </pc:sldMkLst>
        <pc:spChg chg="mod">
          <ac:chgData name="Tiziana Caponi" userId="f5b3ef33-f005-4b92-93aa-545dcc1ad804" providerId="ADAL" clId="{85F3FCD3-BA83-4A9C-AAD2-827979E92C7C}" dt="2026-03-20T08:58:21.616" v="11" actId="20577"/>
          <ac:spMkLst>
            <pc:docMk/>
            <pc:sldMk cId="98870216" sldId="260"/>
            <ac:spMk id="11" creationId="{9BD26FA5-5ADE-76A3-1FBB-1CDF4B97DF43}"/>
          </ac:spMkLst>
        </pc:spChg>
      </pc:sldChg>
      <pc:sldChg chg="modSp mod">
        <pc:chgData name="Tiziana Caponi" userId="f5b3ef33-f005-4b92-93aa-545dcc1ad804" providerId="ADAL" clId="{85F3FCD3-BA83-4A9C-AAD2-827979E92C7C}" dt="2026-03-20T08:51:10.394" v="0" actId="20577"/>
        <pc:sldMkLst>
          <pc:docMk/>
          <pc:sldMk cId="3257910077" sldId="292"/>
        </pc:sldMkLst>
        <pc:spChg chg="mod">
          <ac:chgData name="Tiziana Caponi" userId="f5b3ef33-f005-4b92-93aa-545dcc1ad804" providerId="ADAL" clId="{85F3FCD3-BA83-4A9C-AAD2-827979E92C7C}" dt="2026-03-20T08:51:10.394" v="0" actId="20577"/>
          <ac:spMkLst>
            <pc:docMk/>
            <pc:sldMk cId="3257910077" sldId="292"/>
            <ac:spMk id="18" creationId="{3DC62B7B-1569-E766-BA70-5FBE36DFE2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B3DA31B-2DB4-7ECE-1553-BCBD645BFA4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it-IT"/>
          </a:p>
        </p:txBody>
      </p:sp>
      <p:sp>
        <p:nvSpPr>
          <p:cNvPr id="3" name="Segnaposto data 2">
            <a:extLst>
              <a:ext uri="{FF2B5EF4-FFF2-40B4-BE49-F238E27FC236}">
                <a16:creationId xmlns:a16="http://schemas.microsoft.com/office/drawing/2014/main" id="{EEFAE6B6-4678-15AB-522E-3423D327F7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9531C6-0BF2-3A48-A481-10F3A3B0614E}" type="datetimeFigureOut">
              <a:rPr lang="it-IT" smtClean="0"/>
              <a:t>20/03/2026</a:t>
            </a:fld>
            <a:endParaRPr lang="it-IT"/>
          </a:p>
        </p:txBody>
      </p:sp>
      <p:sp>
        <p:nvSpPr>
          <p:cNvPr id="4" name="Segnaposto piè di pagina 3">
            <a:extLst>
              <a:ext uri="{FF2B5EF4-FFF2-40B4-BE49-F238E27FC236}">
                <a16:creationId xmlns:a16="http://schemas.microsoft.com/office/drawing/2014/main" id="{378F95D1-A464-CEB1-44CE-51071F4D1D8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464BBDA-35D2-F0E0-E9D1-80E758FC9E3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5421C3-7BE7-4E44-9C63-84B27F9F5A89}" type="slidenum">
              <a:rPr lang="it-IT" smtClean="0"/>
              <a:t>‹N›</a:t>
            </a:fld>
            <a:endParaRPr lang="it-IT"/>
          </a:p>
        </p:txBody>
      </p:sp>
    </p:spTree>
    <p:extLst>
      <p:ext uri="{BB962C8B-B14F-4D97-AF65-F5344CB8AC3E}">
        <p14:creationId xmlns:p14="http://schemas.microsoft.com/office/powerpoint/2010/main" val="3821576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it-IT"/>
          </a:p>
        </p:txBody>
      </p:sp>
      <p:sp>
        <p:nvSpPr>
          <p:cNvPr id="3" name="Segnaposto dat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5FBDEB-B1A8-A845-9503-BFB9C1A66FE8}" type="datetimeFigureOut">
              <a:rPr lang="it-IT" smtClean="0"/>
              <a:t>20/03/2026</a:t>
            </a:fld>
            <a:endParaRPr lang="it-IT"/>
          </a:p>
        </p:txBody>
      </p:sp>
      <p:sp>
        <p:nvSpPr>
          <p:cNvPr id="4" name="Segnaposto immagin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it-IT"/>
          </a:p>
        </p:txBody>
      </p:sp>
      <p:sp>
        <p:nvSpPr>
          <p:cNvPr id="5" name="Segnaposto note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it-IT"/>
          </a:p>
        </p:txBody>
      </p:sp>
      <p:sp>
        <p:nvSpPr>
          <p:cNvPr id="7" name="Segnaposto numero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A7F889-CD7E-D946-8C6D-5A0E83814B9B}" type="slidenum">
              <a:rPr lang="it-IT" smtClean="0"/>
              <a:t>‹N›</a:t>
            </a:fld>
            <a:endParaRPr lang="it-IT"/>
          </a:p>
        </p:txBody>
      </p:sp>
    </p:spTree>
    <p:extLst>
      <p:ext uri="{BB962C8B-B14F-4D97-AF65-F5344CB8AC3E}">
        <p14:creationId xmlns:p14="http://schemas.microsoft.com/office/powerpoint/2010/main" val="88594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4690-5842-5E37-97DF-3E5D07377C4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F6583D-646E-00CC-E7DB-631F0EA5BD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DEB105-A951-BAA2-5BA3-8424732CDBA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42ACA20-97E7-C372-63A3-11AD307FFD2C}"/>
              </a:ext>
            </a:extLst>
          </p:cNvPr>
          <p:cNvSpPr>
            <a:spLocks noGrp="1"/>
          </p:cNvSpPr>
          <p:nvPr>
            <p:ph type="sldNum" sz="quarter" idx="5"/>
          </p:nvPr>
        </p:nvSpPr>
        <p:spPr/>
        <p:txBody>
          <a:bodyPr/>
          <a:lstStyle/>
          <a:p>
            <a:fld id="{28A7F889-CD7E-D946-8C6D-5A0E83814B9B}" type="slidenum">
              <a:rPr lang="it-IT" smtClean="0"/>
              <a:t>26</a:t>
            </a:fld>
            <a:endParaRPr lang="it-IT"/>
          </a:p>
        </p:txBody>
      </p:sp>
    </p:spTree>
    <p:extLst>
      <p:ext uri="{BB962C8B-B14F-4D97-AF65-F5344CB8AC3E}">
        <p14:creationId xmlns:p14="http://schemas.microsoft.com/office/powerpoint/2010/main" val="259364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BC198-936B-F6FE-B5A4-67536E07D2B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496D35-AF16-50C8-E7CA-F70A2FD6B97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09BA249-E7D7-0134-15B9-26AE12DDECD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0DA279D-2918-7D39-5535-5C6793485AD0}"/>
              </a:ext>
            </a:extLst>
          </p:cNvPr>
          <p:cNvSpPr>
            <a:spLocks noGrp="1"/>
          </p:cNvSpPr>
          <p:nvPr>
            <p:ph type="sldNum" sz="quarter" idx="5"/>
          </p:nvPr>
        </p:nvSpPr>
        <p:spPr/>
        <p:txBody>
          <a:bodyPr/>
          <a:lstStyle/>
          <a:p>
            <a:fld id="{28A7F889-CD7E-D946-8C6D-5A0E83814B9B}" type="slidenum">
              <a:rPr lang="it-IT" smtClean="0"/>
              <a:t>27</a:t>
            </a:fld>
            <a:endParaRPr lang="it-IT"/>
          </a:p>
        </p:txBody>
      </p:sp>
    </p:spTree>
    <p:extLst>
      <p:ext uri="{BB962C8B-B14F-4D97-AF65-F5344CB8AC3E}">
        <p14:creationId xmlns:p14="http://schemas.microsoft.com/office/powerpoint/2010/main" val="20573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4883-864C-6E64-EB10-59A629A06B7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3E9F88-C27E-3921-4329-07BD624D75D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42B63A3-45D2-DC11-9E91-99FF547FF26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685EDCB-73DF-2BED-D394-CC9CCA212A81}"/>
              </a:ext>
            </a:extLst>
          </p:cNvPr>
          <p:cNvSpPr>
            <a:spLocks noGrp="1"/>
          </p:cNvSpPr>
          <p:nvPr>
            <p:ph type="sldNum" sz="quarter" idx="5"/>
          </p:nvPr>
        </p:nvSpPr>
        <p:spPr/>
        <p:txBody>
          <a:bodyPr/>
          <a:lstStyle/>
          <a:p>
            <a:fld id="{28A7F889-CD7E-D946-8C6D-5A0E83814B9B}" type="slidenum">
              <a:rPr lang="it-IT" smtClean="0"/>
              <a:t>28</a:t>
            </a:fld>
            <a:endParaRPr lang="it-IT"/>
          </a:p>
        </p:txBody>
      </p:sp>
    </p:spTree>
    <p:extLst>
      <p:ext uri="{BB962C8B-B14F-4D97-AF65-F5344CB8AC3E}">
        <p14:creationId xmlns:p14="http://schemas.microsoft.com/office/powerpoint/2010/main" val="265170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8F3E-0DFB-8368-DD70-2FBF9F3A6BF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E4D31E-3D4A-527D-1659-40F1645BA2F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83ECED5-4964-BF3F-7D0B-7D1A3AA9CDD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EDAAF43-36E2-2B43-309B-2E0B3026D51B}"/>
              </a:ext>
            </a:extLst>
          </p:cNvPr>
          <p:cNvSpPr>
            <a:spLocks noGrp="1"/>
          </p:cNvSpPr>
          <p:nvPr>
            <p:ph type="sldNum" sz="quarter" idx="5"/>
          </p:nvPr>
        </p:nvSpPr>
        <p:spPr/>
        <p:txBody>
          <a:bodyPr/>
          <a:lstStyle/>
          <a:p>
            <a:fld id="{28A7F889-CD7E-D946-8C6D-5A0E83814B9B}" type="slidenum">
              <a:rPr lang="it-IT" smtClean="0"/>
              <a:t>29</a:t>
            </a:fld>
            <a:endParaRPr lang="it-IT"/>
          </a:p>
        </p:txBody>
      </p:sp>
    </p:spTree>
    <p:extLst>
      <p:ext uri="{BB962C8B-B14F-4D97-AF65-F5344CB8AC3E}">
        <p14:creationId xmlns:p14="http://schemas.microsoft.com/office/powerpoint/2010/main" val="292255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704CD-D568-3FE3-1BB9-0A643AB609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F98E10-3ACD-079E-99C0-51C3772AD90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51431FC-BC40-1678-4927-0AE9BF27C3B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EFDC272-13C7-AC1F-34CF-9D9CAF31773F}"/>
              </a:ext>
            </a:extLst>
          </p:cNvPr>
          <p:cNvSpPr>
            <a:spLocks noGrp="1"/>
          </p:cNvSpPr>
          <p:nvPr>
            <p:ph type="sldNum" sz="quarter" idx="5"/>
          </p:nvPr>
        </p:nvSpPr>
        <p:spPr/>
        <p:txBody>
          <a:bodyPr/>
          <a:lstStyle/>
          <a:p>
            <a:fld id="{28A7F889-CD7E-D946-8C6D-5A0E83814B9B}" type="slidenum">
              <a:rPr lang="it-IT" smtClean="0"/>
              <a:t>30</a:t>
            </a:fld>
            <a:endParaRPr lang="it-IT"/>
          </a:p>
        </p:txBody>
      </p:sp>
    </p:spTree>
    <p:extLst>
      <p:ext uri="{BB962C8B-B14F-4D97-AF65-F5344CB8AC3E}">
        <p14:creationId xmlns:p14="http://schemas.microsoft.com/office/powerpoint/2010/main" val="3847606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D07553BA-7266-DA15-F782-3E23DB47B1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B19840-FE45-D691-72FC-D73CF8A38EA1}"/>
              </a:ext>
            </a:extLst>
          </p:cNvPr>
          <p:cNvSpPr>
            <a:spLocks noGrp="1"/>
          </p:cNvSpPr>
          <p:nvPr>
            <p:ph type="sldNum" sz="quarter" idx="12"/>
          </p:nvPr>
        </p:nvSpPr>
        <p:spPr/>
        <p:txBody>
          <a:bodyPr/>
          <a:lstStyle/>
          <a:p>
            <a:fld id="{7F2C657C-972A-5F40-B2F5-0886A41F87B1}" type="slidenum">
              <a:rPr lang="it-IT" smtClean="0"/>
              <a:t>‹N›</a:t>
            </a:fld>
            <a:endParaRPr lang="it-IT"/>
          </a:p>
        </p:txBody>
      </p:sp>
      <p:pic>
        <p:nvPicPr>
          <p:cNvPr id="11" name="Immagine 10" descr="Immagine che contiene schermata, nero, design&#10;&#10;Descrizione generata automaticamente">
            <a:extLst>
              <a:ext uri="{FF2B5EF4-FFF2-40B4-BE49-F238E27FC236}">
                <a16:creationId xmlns:a16="http://schemas.microsoft.com/office/drawing/2014/main" id="{3D85FB6A-DFFB-B39B-2988-6D33BA5914DF}"/>
              </a:ext>
            </a:extLst>
          </p:cNvPr>
          <p:cNvPicPr>
            <a:picLocks noChangeAspect="1"/>
          </p:cNvPicPr>
          <p:nvPr userDrawn="1"/>
        </p:nvPicPr>
        <p:blipFill>
          <a:blip r:embed="rId2"/>
          <a:stretch>
            <a:fillRect/>
          </a:stretch>
        </p:blipFill>
        <p:spPr>
          <a:xfrm>
            <a:off x="9726231" y="3773869"/>
            <a:ext cx="2280573" cy="3120125"/>
          </a:xfrm>
          <a:prstGeom prst="rect">
            <a:avLst/>
          </a:prstGeom>
        </p:spPr>
      </p:pic>
      <p:pic>
        <p:nvPicPr>
          <p:cNvPr id="3" name="Immagine 2" descr="Immagine che contiene giallo, arte&#10;&#10;Descrizione generata automaticamente con attendibilità media">
            <a:extLst>
              <a:ext uri="{FF2B5EF4-FFF2-40B4-BE49-F238E27FC236}">
                <a16:creationId xmlns:a16="http://schemas.microsoft.com/office/drawing/2014/main" id="{A63E9967-9914-3CAF-6FE1-F242600ABAB5}"/>
              </a:ext>
            </a:extLst>
          </p:cNvPr>
          <p:cNvPicPr>
            <a:picLocks noChangeAspect="1"/>
          </p:cNvPicPr>
          <p:nvPr userDrawn="1"/>
        </p:nvPicPr>
        <p:blipFill>
          <a:blip r:embed="rId3"/>
          <a:stretch>
            <a:fillRect/>
          </a:stretch>
        </p:blipFill>
        <p:spPr>
          <a:xfrm>
            <a:off x="-15271" y="-40511"/>
            <a:ext cx="2613787" cy="6933983"/>
          </a:xfrm>
          <a:prstGeom prst="rect">
            <a:avLst/>
          </a:prstGeom>
        </p:spPr>
      </p:pic>
    </p:spTree>
    <p:extLst>
      <p:ext uri="{BB962C8B-B14F-4D97-AF65-F5344CB8AC3E}">
        <p14:creationId xmlns:p14="http://schemas.microsoft.com/office/powerpoint/2010/main" val="256290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CFE32A-5540-3E23-7FAA-0DE44BC1FBD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3D7C4D-AEFC-78BD-7135-4A6C940F045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9764FE-42FB-8B61-5401-53B3359E2DCE}"/>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5" name="Segnaposto piè di pagina 4">
            <a:extLst>
              <a:ext uri="{FF2B5EF4-FFF2-40B4-BE49-F238E27FC236}">
                <a16:creationId xmlns:a16="http://schemas.microsoft.com/office/drawing/2014/main" id="{C3D101B3-71FE-A595-CB54-6CE47DE984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0C597A-B5D3-31D8-CD40-675A57341B74}"/>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37908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B3C0A96-0DAD-FCBA-7CDF-A0A02158EE1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B48347E-9512-F4A6-EAE0-83BA72D335F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4B9F53-FD69-A74D-103E-B79487B8A7BB}"/>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5" name="Segnaposto piè di pagina 4">
            <a:extLst>
              <a:ext uri="{FF2B5EF4-FFF2-40B4-BE49-F238E27FC236}">
                <a16:creationId xmlns:a16="http://schemas.microsoft.com/office/drawing/2014/main" id="{4277A332-014F-8FC5-83DD-3CE6CB7370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3A377A-4495-70F5-D572-9D0C16913714}"/>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38349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0B077-BFCB-22D0-13B6-1921157158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E3FBC6-3F3E-D45C-6A43-4DA9786B594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5DC04F-EE51-BE6E-FE3A-D80973B47ACB}"/>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5" name="Segnaposto piè di pagina 4">
            <a:extLst>
              <a:ext uri="{FF2B5EF4-FFF2-40B4-BE49-F238E27FC236}">
                <a16:creationId xmlns:a16="http://schemas.microsoft.com/office/drawing/2014/main" id="{4A9B775E-68BC-1FEE-00CF-5BE2C2FAF6D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EA18E1-BF66-B514-2993-619E662031DE}"/>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181726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3BE0ED-9B38-0FD9-555D-800CADA031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255EC14-C81A-5258-94F5-76EF215549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28DA0D8-34D4-FDFF-4847-2C40293DA697}"/>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5" name="Segnaposto piè di pagina 4">
            <a:extLst>
              <a:ext uri="{FF2B5EF4-FFF2-40B4-BE49-F238E27FC236}">
                <a16:creationId xmlns:a16="http://schemas.microsoft.com/office/drawing/2014/main" id="{C25EC497-132A-E2D5-6301-784B869846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2566FD-A67C-51B5-202C-AF3BF356DE46}"/>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14464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8A79B-B78D-654C-E827-DC037EF5859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F3D0B4-D3BB-8F68-3269-8A025DD3BDB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C1876BF-DF15-9929-956F-3959020A205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539B27C-BDA7-A39D-90CC-88699B84E30E}"/>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6" name="Segnaposto piè di pagina 5">
            <a:extLst>
              <a:ext uri="{FF2B5EF4-FFF2-40B4-BE49-F238E27FC236}">
                <a16:creationId xmlns:a16="http://schemas.microsoft.com/office/drawing/2014/main" id="{7AF74C70-9327-9EAE-C1DE-9EF1F721BF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B9C28E-3F0B-8A3F-C8C3-E910CFB252A0}"/>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29930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B5935-B3B2-439D-AE6C-BEC774A634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C4EDCD-305C-3912-F652-6B9BA0251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E2FBA5A-D82B-3AE7-0BB9-7402FEB6A6B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3445734-1471-B7D0-63D3-FD633F7C3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6072949-1EA7-9101-7C79-78411CB5AC2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4BDF51D-4809-374B-A75F-D4B512E1FB4D}"/>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8" name="Segnaposto piè di pagina 7">
            <a:extLst>
              <a:ext uri="{FF2B5EF4-FFF2-40B4-BE49-F238E27FC236}">
                <a16:creationId xmlns:a16="http://schemas.microsoft.com/office/drawing/2014/main" id="{2DB2B7B0-5E2E-DA34-D611-F921CEE332A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51D18DC-1EC9-032D-7E4B-C568C6503CD3}"/>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68564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B19D29-671F-A25B-0C66-CF88FFCF443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509CA1E-B40D-1560-5C21-4748908C0AAA}"/>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4" name="Segnaposto piè di pagina 3">
            <a:extLst>
              <a:ext uri="{FF2B5EF4-FFF2-40B4-BE49-F238E27FC236}">
                <a16:creationId xmlns:a16="http://schemas.microsoft.com/office/drawing/2014/main" id="{441C9666-6692-34C2-BB14-830F59C3CA7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BED92BD-268C-348D-469A-031B55B87670}"/>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96479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F9A8B7A-899B-54F5-6671-15B42BDEACE0}"/>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3" name="Segnaposto piè di pagina 2">
            <a:extLst>
              <a:ext uri="{FF2B5EF4-FFF2-40B4-BE49-F238E27FC236}">
                <a16:creationId xmlns:a16="http://schemas.microsoft.com/office/drawing/2014/main" id="{BE9AB88A-F1C1-1B10-573F-0B5EA2539E5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E40E1E6-E7F3-CCF1-373D-AAF04552D06A}"/>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166770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C61382-D9DF-350B-6239-1708039541E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1BC5EDE-F053-3CC4-324B-852CD93A0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C7D4468-2D30-A67E-0B69-D99A82F9E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077830-4472-7509-48FB-A1A5543501F0}"/>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6" name="Segnaposto piè di pagina 5">
            <a:extLst>
              <a:ext uri="{FF2B5EF4-FFF2-40B4-BE49-F238E27FC236}">
                <a16:creationId xmlns:a16="http://schemas.microsoft.com/office/drawing/2014/main" id="{E1162B59-6156-E04A-1EA5-6834B425BE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892021-5216-559F-9627-CD0F7100A0BE}"/>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109058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19662-1AA9-3645-DB8D-15486E2BF2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1A7184-3B1A-2503-F86F-020AF437F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13A243-5072-21C0-7814-73765BE24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D405112-B20B-4DC4-4149-1F7D2ACC6AFD}"/>
              </a:ext>
            </a:extLst>
          </p:cNvPr>
          <p:cNvSpPr>
            <a:spLocks noGrp="1"/>
          </p:cNvSpPr>
          <p:nvPr>
            <p:ph type="dt" sz="half" idx="10"/>
          </p:nvPr>
        </p:nvSpPr>
        <p:spPr/>
        <p:txBody>
          <a:bodyPr/>
          <a:lstStyle/>
          <a:p>
            <a:fld id="{62E37A36-8F8E-A643-9954-0F7D1A1B90A9}" type="datetimeFigureOut">
              <a:rPr lang="it-IT" smtClean="0"/>
              <a:t>20/03/2026</a:t>
            </a:fld>
            <a:endParaRPr lang="it-IT"/>
          </a:p>
        </p:txBody>
      </p:sp>
      <p:sp>
        <p:nvSpPr>
          <p:cNvPr id="6" name="Segnaposto piè di pagina 5">
            <a:extLst>
              <a:ext uri="{FF2B5EF4-FFF2-40B4-BE49-F238E27FC236}">
                <a16:creationId xmlns:a16="http://schemas.microsoft.com/office/drawing/2014/main" id="{A061A67D-3C71-52D2-2755-77203DD12D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C94DF4-968C-A559-4B1D-F3EF5F296F0F}"/>
              </a:ext>
            </a:extLst>
          </p:cNvPr>
          <p:cNvSpPr>
            <a:spLocks noGrp="1"/>
          </p:cNvSpPr>
          <p:nvPr>
            <p:ph type="sldNum" sz="quarter" idx="12"/>
          </p:nvPr>
        </p:nvSpPr>
        <p:spPr/>
        <p:txBody>
          <a:bodyPr/>
          <a:lstStyle/>
          <a:p>
            <a:fld id="{7F2C657C-972A-5F40-B2F5-0886A41F87B1}" type="slidenum">
              <a:rPr lang="it-IT" smtClean="0"/>
              <a:t>‹N›</a:t>
            </a:fld>
            <a:endParaRPr lang="it-IT"/>
          </a:p>
        </p:txBody>
      </p:sp>
    </p:spTree>
    <p:extLst>
      <p:ext uri="{BB962C8B-B14F-4D97-AF65-F5344CB8AC3E}">
        <p14:creationId xmlns:p14="http://schemas.microsoft.com/office/powerpoint/2010/main" val="99579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136FF58-9580-7F51-A5EB-5E639B662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72B850-35DD-0B31-D79E-DB3AC64F9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1CB8F2-F41B-4B66-BF5F-89DFD4B8E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E37A36-8F8E-A643-9954-0F7D1A1B90A9}" type="datetimeFigureOut">
              <a:rPr lang="it-IT" smtClean="0"/>
              <a:t>20/03/2026</a:t>
            </a:fld>
            <a:endParaRPr lang="it-IT"/>
          </a:p>
        </p:txBody>
      </p:sp>
      <p:sp>
        <p:nvSpPr>
          <p:cNvPr id="5" name="Segnaposto piè di pagina 4">
            <a:extLst>
              <a:ext uri="{FF2B5EF4-FFF2-40B4-BE49-F238E27FC236}">
                <a16:creationId xmlns:a16="http://schemas.microsoft.com/office/drawing/2014/main" id="{F3E14148-BA44-939C-AA23-4E8DECA9F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47EEFB78-FDE8-1D8B-B7BB-4A0CE3F76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2C657C-972A-5F40-B2F5-0886A41F87B1}" type="slidenum">
              <a:rPr lang="it-IT" smtClean="0"/>
              <a:t>‹N›</a:t>
            </a:fld>
            <a:endParaRPr lang="it-IT"/>
          </a:p>
        </p:txBody>
      </p:sp>
    </p:spTree>
    <p:extLst>
      <p:ext uri="{BB962C8B-B14F-4D97-AF65-F5344CB8AC3E}">
        <p14:creationId xmlns:p14="http://schemas.microsoft.com/office/powerpoint/2010/main" val="210188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ci.it/conferenza-unificata-del-26-febbraio-2026-online-lesito-dei-lavori/"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anci.it/conferenza-unificata-del-18-marzo-2026-online-lesito-e-i-document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nci.it/conferenza-unificata-del-26-febbraio-2026-online-lesito-dei-lavori/"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anci.it/conferenza-unificata-straordinaria-del-15-febbraio-2026-online-lesito-dei-lavor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nci.it/conferenza-unificata-del-10-settembre-2025-online-esito-dei-lavori-e-documenti/" TargetMode="External"/><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anci.it/conferenza-unificata-del-15-gennaio-2026-online-lesito-dei-lavori/" TargetMode="External"/><Relationship Id="rId5" Type="http://schemas.openxmlformats.org/officeDocument/2006/relationships/hyperlink" Target="https://www.anci.it/conferenza-unificata-del-2-ottobre-2025-lesito-dei-lavori-e-i-documenti/" TargetMode="External"/><Relationship Id="rId4" Type="http://schemas.openxmlformats.org/officeDocument/2006/relationships/hyperlink" Target="https://www.anci.it/conferenza-unificata-del-5-febbraio-2026-online-lesito-dei-lavor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NULL" TargetMode="External"/><Relationship Id="rId7" Type="http://schemas.openxmlformats.org/officeDocument/2006/relationships/hyperlink" Target="https://www.anci.it/conferenza-stato-citta-del-21-gennaio-2026-online-lesito-dei-lavori/"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anci.it/conferenza-stato-citta-del-23-ottobre-2025-disponibile-lesito-della-riunione/" TargetMode="External"/><Relationship Id="rId5" Type="http://schemas.openxmlformats.org/officeDocument/2006/relationships/hyperlink" Target="https://www.anci.it/comuni-da-stato-citta-ok-differimento-bilanci-al-31-marzo-2026-per-sardegna-sicilia-e-calabria/" TargetMode="External"/><Relationship Id="rId4" Type="http://schemas.openxmlformats.org/officeDocument/2006/relationships/hyperlink" Target="https://www.anci.it/conferenza-stato-citta-straordinaria-del-10-ottobre-2025-online-lesito-dei-lavori/"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ivistagiuridicadeicomuni.eu/elementor-5714/" TargetMode="External"/><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wp-content/uploads/2025/10/Legge-Bilancio-2026.pdf" TargetMode="External"/><Relationship Id="rId5" Type="http://schemas.openxmlformats.org/officeDocument/2006/relationships/hyperlink" Target="https://www.anci.it/wp-content/uploads/2025/10/2025_12_24_Nota-sintetica-Anci-Ifel-legge-di-bilancio-2026-1.pdf" TargetMode="External"/><Relationship Id="rId10" Type="http://schemas.openxmlformats.org/officeDocument/2006/relationships/hyperlink" Target="https://www.anci.it/nota-sintetica-anci-sul-d-l-200-2025-disposizioni-urgenti-in-materia-di-termini-normativi/" TargetMode="External"/><Relationship Id="rId4" Type="http://schemas.openxmlformats.org/officeDocument/2006/relationships/hyperlink" Target="https://www.anci.it/wp-content/uploads/2026/02/NOTA-DI-LETTURA-Legge-Responsabilita-erariale-1-2026.pdf" TargetMode="External"/><Relationship Id="rId9" Type="http://schemas.openxmlformats.org/officeDocument/2006/relationships/hyperlink" Target="https://www.anci.it/wp-content/uploads/2026/02/nota-ANCI-legge-15.1.26-n.-4-di-conversione-del-dl-175-cd-aree-idone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anci.it/wp-content/uploads/2026/03/nota-novita-PPP-diritto-di-prelazione.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rivistagiuridicadeicomuni.eu/elementor-5714/" TargetMode="External"/><Relationship Id="rId5" Type="http://schemas.openxmlformats.org/officeDocument/2006/relationships/image" Target="../media/image19.png"/><Relationship Id="rId4" Type="http://schemas.openxmlformats.org/officeDocument/2006/relationships/hyperlink" Target="https://www.anci.it/wp-content/uploads/2026/02/Quaderno-Operativo-Personale-Piccoli-Comuni.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anci.it/il-13-marzo-webinar-assunzioni-ats-aggiornamento-e-indicazioni-operative-per-contrattualizzazion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il-19-marzo-webinar-sulla-presentazione-del-bando-2026-energy-poverty-advisory-hub/" TargetMode="External"/><Relationship Id="rId5" Type="http://schemas.openxmlformats.org/officeDocument/2006/relationships/hyperlink" Target="https://www.anci.it/19-marzo-webinar-send-nei-comuni-esperienze-degli-enti-e-casi-duso-della-piattaforma/" TargetMode="External"/><Relationship Id="rId4" Type="http://schemas.openxmlformats.org/officeDocument/2006/relationships/image" Target="../media/image4.png"/><Relationship Id="rId9" Type="http://schemas.openxmlformats.org/officeDocument/2006/relationships/hyperlink" Target="https://www.anci.it/chiedilo-ad-anci-l11-marzo-webinar-sullattuazione-del-pna-2025-nei-comuni/"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anci.it/sport-il-24-febbraio-webinar-sulle-corse-ciclistiche-e-procedura-autorizzativa-del-codice-strad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mobilita-lunedi-9-marzo-webinar-su-registro-elettronico-ncc-e-taxi-rent/" TargetMode="External"/><Relationship Id="rId5" Type="http://schemas.openxmlformats.org/officeDocument/2006/relationships/hyperlink" Target="https://www.anci.it/il-27-febbraio-webinar-adi-novita-legge-di-bilancio-e-accesso-titolari-di-permessi-casi-speciali/" TargetMode="External"/><Relationship Id="rId4" Type="http://schemas.openxmlformats.org/officeDocument/2006/relationships/image" Target="../media/image4.png"/><Relationship Id="rId9" Type="http://schemas.openxmlformats.org/officeDocument/2006/relationships/hyperlink" Target="https://www.anci.it/unione-europea-martedi-26-febbraio-webinar-anci-sulla-presentazione-dei-bandi-cerv-eui/"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anci.it/il-26-gennaio-webinar-campagna-anci-e-dpo-contro-la-violenza-sulle-donne-mai-bandiera-bianc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il-30-gennaio-webinar-di-aggiornamento-sulle-assunzioni-negli-ats/" TargetMode="External"/><Relationship Id="rId5" Type="http://schemas.openxmlformats.org/officeDocument/2006/relationships/hyperlink" Target="https://www.anci.it/l11-febbraio-webinar-sulla-nuova-modulistica-unificata-e-standardizzata-per-le-attivita-produttive/" TargetMode="External"/><Relationship Id="rId4" Type="http://schemas.openxmlformats.org/officeDocument/2006/relationships/image" Target="../media/image4.png"/><Relationship Id="rId9" Type="http://schemas.openxmlformats.org/officeDocument/2006/relationships/hyperlink" Target="https://www.anci.it/il-21-gennaio-webinar-sullavviso-pubblico-risorse-in-comune-cup-mepa-e-prossimi-passi/"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anci.it/giovedi-11-dicembre-webinar-sullavviso-mim-per-risorse-antincendio-e-messa-in-sicurezz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pnrr-giovedi-11-dicembre-alle-ore-12-webinar-anci-mef-sulle-nuove-funzionalita-regis/" TargetMode="External"/><Relationship Id="rId5" Type="http://schemas.openxmlformats.org/officeDocument/2006/relationships/hyperlink" Target="https://www.anci.it/il-9-gennaio-webinar-sulla-gestione-del-bonus-sociale-rifiuti-loperativita-nel-sistema-sgate/" TargetMode="External"/><Relationship Id="rId4" Type="http://schemas.openxmlformats.org/officeDocument/2006/relationships/image" Target="../media/image4.png"/><Relationship Id="rId9" Type="http://schemas.openxmlformats.org/officeDocument/2006/relationships/hyperlink" Target="https://www.anci.it/registrazione-e-slide-webinar-sul-bando-nazionale-assunzioni-in-ambiti-territoriali-social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gazzettaufficiale.it/atto/serie_generale/caricaDettaglioAtto/originario?atto.dataPubblicazioneGazzetta=2026-03-18&amp;atto.codiceRedazionale=26G00052&amp;elenco30giorni=true" TargetMode="External"/><Relationship Id="rId4" Type="http://schemas.openxmlformats.org/officeDocument/2006/relationships/hyperlink" Target="https://www.gazzettaufficiale.it/atto/serie_generale/caricaDettaglioAtto/originario?atto.dataPubblicazioneGazzetta=2026-03-11&amp;atto.codiceRedazionale=26G00049&amp;elenco30giorni=true"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anci.it/on-line-lavviso-mim-per-risorse-antincendio-e-messa-in-sicurezz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la-giustizia-riparativa-oggi-pomeriggio-alle-15-webinar-in-anci/" TargetMode="External"/><Relationship Id="rId5" Type="http://schemas.openxmlformats.org/officeDocument/2006/relationships/hyperlink" Target="https://www.anci.it/registrazione-e-slide-del-webinar-sugli-strumenti-multilingua-basati-su-ia/" TargetMode="External"/><Relationship Id="rId4" Type="http://schemas.openxmlformats.org/officeDocument/2006/relationships/image" Target="../media/image4.png"/><Relationship Id="rId9" Type="http://schemas.openxmlformats.org/officeDocument/2006/relationships/hyperlink" Target="https://www.anci.it/il-27-novembre-webinar-presentazione-avviso-pubblico-risorse-in-comun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anci.it/il-24-novembre-webinar-protezione-civile-contributi-associazioni-di-volontariato-e-misura-mist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protezione-civile-contributi-per-le-organizzazioni-di-volontariato-e-i-gruppi-comunali/" TargetMode="External"/><Relationship Id="rId5" Type="http://schemas.openxmlformats.org/officeDocument/2006/relationships/hyperlink" Target="https://www.anci.it/webinar-di-presentazione-nuovo-avviso-anci-sul-fondo-politiche-giovanili-guarda-la-registrazione/" TargetMode="External"/><Relationship Id="rId4" Type="http://schemas.openxmlformats.org/officeDocument/2006/relationships/image" Target="../media/image4.png"/><Relationship Id="rId9" Type="http://schemas.openxmlformats.org/officeDocument/2006/relationships/hyperlink" Target="https://www.anci.it/il-24-novembre-webinar-di-presentazione-del-nuovo-avviso-anci-sul-fondo-politiche-giovanil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cortecostituzionale.it/stampa-pdf-pronuncia/2026/5" TargetMode="External"/><Relationship Id="rId4" Type="http://schemas.openxmlformats.org/officeDocument/2006/relationships/hyperlink" Target="https://www.cortecostituzionale.it/stampa-pdf-pronuncia/2026/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cortecostituzionale.it/stampa-pdf-pronuncia/2025/218" TargetMode="External"/><Relationship Id="rId4" Type="http://schemas.openxmlformats.org/officeDocument/2006/relationships/hyperlink" Target="https://www.cortecostituzionale.it/stampa-pdf-pronuncia/2026/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cortecostituzionale.it/stampa-pdf-pronuncia/2025/200" TargetMode="External"/><Relationship Id="rId4" Type="http://schemas.openxmlformats.org/officeDocument/2006/relationships/hyperlink" Target="https://www.cortecostituzionale.it/stampa-pdf-pronuncia/2025/21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italgiure.giustizia.it/xway/application/nif/clean/hc.dll?verbo=attach&amp;db=snciv&amp;id=./20260126/snciv@s50@a2026@n01781@tO.clean.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italgiure.giustizia.it/xway/application/nif/clean/hc.dll?verbo=attach&amp;db=snciv&amp;id=./20260217/snciv@s50@a2026@n03547@tO.clean.pdf" TargetMode="External"/><Relationship Id="rId5" Type="http://schemas.openxmlformats.org/officeDocument/2006/relationships/hyperlink" Target="https://www.italgiure.giustizia.it/xway/application/nif/clean/hc.dll?verbo=attach&amp;db=snciv&amp;id=./20260227/snciv@s50@a2026@n04502@tO.clean.pdf" TargetMode="External"/><Relationship Id="rId4" Type="http://schemas.openxmlformats.org/officeDocument/2006/relationships/hyperlink" Target="https://www.italgiure.giustizia.it/xway/application/nif/clean/hc.dll?verbo=attach&amp;db=snciv&amp;id=./20260306/snciv@s10@a2026@n05070@tS.clean.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ur-lex.europa.eu/legal-content/IT/TXT/HTML/?uri=CELEX:62024CJ0810"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dp.giustizia-amministrativa.it/visualizza/?nodeRef=&amp;schema=cds&amp;nrg=202600755&amp;nomeFile=202601379_23.html&amp;subDir=Provvediment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dp.giustizia-amministrativa.it/visualizza/?nodeRef=&amp;schema=cds&amp;nrg=202507887&amp;nomeFile=202601511_11.html&amp;subDir=Provvedimenti" TargetMode="External"/><Relationship Id="rId5" Type="http://schemas.openxmlformats.org/officeDocument/2006/relationships/hyperlink" Target="https://mdp.giustizia-amministrativa.it/visualizza/?nodeRef=&amp;schema=cds&amp;nrg=202304602&amp;nomeFile=202601526_11.html&amp;subDir=Provvedimenti"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dp.giustizia-amministrativa.it/visualizza/?nodeRef=&amp;schema=cds&amp;nrg=202405515&amp;nomeFile=202600824_11.html&amp;subDir=Provvedimenti" TargetMode="External"/><Relationship Id="rId5" Type="http://schemas.openxmlformats.org/officeDocument/2006/relationships/hyperlink" Target="https://ntplusentilocaliedilizia.ilsole24ore.com/viewer?appid=4239&amp;redirect=false&amp;origine=pa#showdoc/44926693"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dp.giustizia-amministrativa.it/visualizza/?nodeRef=&amp;schema=cds&amp;nrg=202504886&amp;nomeFile=202601022_11.html&amp;subDir=Provvedimenti"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gazzettaufficiale.it/atto/serie_generale/caricaDettaglioAtto/originario?atto.dataPubblicazioneGazzetta=2026-02-27&amp;atto.codiceRedazionale=26G00045&amp;elenco30giorni=true" TargetMode="External"/><Relationship Id="rId5" Type="http://schemas.openxmlformats.org/officeDocument/2006/relationships/hyperlink" Target="https://www.gazzettaufficiale.it/eli/id/2026/02/20/26G00041/SG" TargetMode="External"/><Relationship Id="rId4" Type="http://schemas.openxmlformats.org/officeDocument/2006/relationships/hyperlink" Target="https://www.gazzettaufficiale.it/eli/id/2026/02/19/26G00039/S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dp.giustizia-amministrativa.it/visualizza/?nodeRef=&amp;schema=cds&amp;nrg=202503518&amp;nomeFile=202600732_11.html&amp;subDir=Provvedimenti" TargetMode="External"/><Relationship Id="rId5" Type="http://schemas.openxmlformats.org/officeDocument/2006/relationships/hyperlink" Target="https://mdp.giustizia-amministrativa.it/visualizza/?nodeRef=&amp;schema=cds&amp;nrg=202507796&amp;nomeFile=202600780_11.html&amp;subDir=Provvedimenti"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mdp.giustizia-amministrativa.it/visualizza/?nodeRef=&amp;schema=tar_ct&amp;nrg=202501984&amp;nomeFile=202600340_01.html&amp;subDir=Provvedimenti" TargetMode="External"/><Relationship Id="rId4" Type="http://schemas.openxmlformats.org/officeDocument/2006/relationships/hyperlink" Target="https://mdp.giustizia-amministrativa.it/visualizza/?nodeRef=&amp;schema=tar_ct&amp;nrg=202400006&amp;nomeFile=202600414_01.html&amp;subDir=Provvediment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giustizia-amministrativa.it/documents/20142/91633905/202600163_01.pdf/5087a406-d04d-8735-7874-418796cceed4?t=1772442813889" TargetMode="External"/><Relationship Id="rId4" Type="http://schemas.openxmlformats.org/officeDocument/2006/relationships/hyperlink" Target="https://mdp.giustizia-amministrativa.it/visualizza/?nodeRef=&amp;schema=tar_ve&amp;nrg=202501100&amp;nomeFile=202600508_01.html&amp;subDir=Provvedimenti"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dp.giustizia-amministrativa.it/visualizza/?nodeRef=&amp;schema=tar_sa&amp;nrg=202500876&amp;nomeFile=202501523_01.html&amp;subDir=Provvedimenti" TargetMode="External"/><Relationship Id="rId3" Type="http://schemas.openxmlformats.org/officeDocument/2006/relationships/image" Target="../media/image4.png"/><Relationship Id="rId7" Type="http://schemas.openxmlformats.org/officeDocument/2006/relationships/hyperlink" Target="https://www.mondobalneare.com/wp-content/uploads/2026/02/Laigueglia-2-febbraio-2026.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mondobalneare.com/wp-content/uploads/2026/02/Sarzana-Tar-Liguria-2-febbraio-2026.pdf" TargetMode="External"/><Relationship Id="rId5" Type="http://schemas.openxmlformats.org/officeDocument/2006/relationships/hyperlink" Target="https://www.mondobalneare.com/wp-content/uploads/2026/02/Tar-Liguria-2-febbraio-2026-Pietra-Ligure.pdf" TargetMode="External"/><Relationship Id="rId4" Type="http://schemas.openxmlformats.org/officeDocument/2006/relationships/hyperlink" Target="https://i2.res.24o.it/pdf2010/S24/Documenti/2026/02/10/AllegatiPDF/sentenza_madeddu.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unerali.org/sentenze-complete/tar-puglia-lecce-sez-iii-7-gennaio-2026-n-36" TargetMode="External"/><Relationship Id="rId4" Type="http://schemas.openxmlformats.org/officeDocument/2006/relationships/hyperlink" Target="https://accademiapolizialocale.wordpress.com/wp-content/uploads/2026/01/tar-emilia-romagna-126-26.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mdp.giustizia-amministrativa.it/visualizza/?nodeRef=&amp;schema=tar_bo&amp;nrg=202500463&amp;nomeFile=202501606_01.html&amp;subDir=Provvedimenti" TargetMode="External"/><Relationship Id="rId4" Type="http://schemas.openxmlformats.org/officeDocument/2006/relationships/hyperlink" Target="https://mdp.giustizia-amministrativa.it/visualizza/?nodeRef=&amp;schema=tar_ct&amp;nrg=202301479&amp;nomeFile=202503748_01.html&amp;subDir=Provvediment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gazzettaufficiale.it/atto/serie_generale/caricaDettaglioAtto/originario?atto.dataPubblicazioneGazzetta=2026-03-03&amp;atto.codiceRedazionale=26A00943&amp;elenco30giorni=true" TargetMode="External"/><Relationship Id="rId4" Type="http://schemas.openxmlformats.org/officeDocument/2006/relationships/hyperlink" Target="https://www.gazzettaufficiale.it/atto/serie_generale/caricaDettaglioAtto/originario?atto.dataPubblicazioneGazzetta=2026-03-03&amp;atto.codiceRedazionale=26A00942&amp;elenco30giorni=tru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senato.it/show-doc?tipodoc=SommComm&amp;leg=19&amp;id=1471593&amp;part=doc_dc-allegato_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senato.it/service/PDF/PDFServer/BGT/01452332.pdf" TargetMode="External"/><Relationship Id="rId5" Type="http://schemas.openxmlformats.org/officeDocument/2006/relationships/hyperlink" Target="https://www.senato.it/service/PDF/PDFServer/BGT/01496568.pdf"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ocumenti.camera.it/leg19/pdl/pdf/leg.19.pdl.camera.1716.19PDL0079140.pdf" TargetMode="External"/><Relationship Id="rId5" Type="http://schemas.openxmlformats.org/officeDocument/2006/relationships/hyperlink" Target="https://documenti.camera.it/leg19/pdl/pdf/leg.19.pdl.camera.2332.19PDL0136780.pdf"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wp-content/uploads/2026/03/documento-audizione-ANCI-transizione-demografica20260326.pdf" TargetMode="External"/><Relationship Id="rId5" Type="http://schemas.openxmlformats.org/officeDocument/2006/relationships/hyperlink" Target="https://www.anci.it/wp-content/uploads/2026/03/documento-ANCI-audizione-d.l.-sicurezza-AS-1818-DEF.pdf" TargetMode="External"/><Relationship Id="rId10" Type="http://schemas.openxmlformats.org/officeDocument/2006/relationships/image" Target="../media/image8.svg"/><Relationship Id="rId4" Type="http://schemas.openxmlformats.org/officeDocument/2006/relationships/hyperlink" Target="https://www.anci.it/poverta-educativa-carnevali-serve-rafforzamento-del-ruolo-dei-comuni-e-risorse-stabili/" TargetMode="Externa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wp-content/uploads/2026/01/documento-audizione-ANCI-AS-1495.pdf" TargetMode="External"/><Relationship Id="rId5" Type="http://schemas.openxmlformats.org/officeDocument/2006/relationships/hyperlink" Target="https://www.anci.it/wp-content/uploads/2026/01/ANCI-audizione-dlgs-tutela-ambientale-ambiente_24.02.26.pdf" TargetMode="External"/><Relationship Id="rId10" Type="http://schemas.openxmlformats.org/officeDocument/2006/relationships/image" Target="../media/image11.svg"/><Relationship Id="rId4" Type="http://schemas.openxmlformats.org/officeDocument/2006/relationships/hyperlink" Target="https://www.anci.it/wp-content/uploads/2026/03/memoria-ANCI-ed-emendamenti-d.l.-PNRR-AC2807.pdf"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wp-content/uploads/2026/01/memoria-ANCI-su-AC-2374-Art-bonus.pdf" TargetMode="External"/><Relationship Id="rId5" Type="http://schemas.openxmlformats.org/officeDocument/2006/relationships/hyperlink" Target="https://www.anci.it/wp-content/uploads/2026/01/documento-ANCI-audizione-AS-1444-4.2.26.pdf" TargetMode="External"/><Relationship Id="rId10" Type="http://schemas.openxmlformats.org/officeDocument/2006/relationships/image" Target="../media/image14.svg"/><Relationship Id="rId4" Type="http://schemas.openxmlformats.org/officeDocument/2006/relationships/hyperlink" Target="https://www.anci.it/wp-content/uploads/2026/01/memoria-ANCI-audizione-24.2.26-su-TPLndl.pdf" TargetMode="Externa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nci.it/federalismo-fioravanti-anci-favorevole-a-lep-ma-si-valuti-impatto-finanziario-e-organizzativo/" TargetMode="External"/><Relationship Id="rId5" Type="http://schemas.openxmlformats.org/officeDocument/2006/relationships/hyperlink" Target="https://www.anci.it/milleproroghe-fioravanti-in-audizione-dal-riparto-tpl-alla-mobilita-volontaria-le-richieste-anci/" TargetMode="External"/><Relationship Id="rId10" Type="http://schemas.openxmlformats.org/officeDocument/2006/relationships/image" Target="../media/image17.svg"/><Relationship Id="rId4" Type="http://schemas.openxmlformats.org/officeDocument/2006/relationships/hyperlink" Target="https://www.anci.it/wp-content/uploads/2026/01/documento-ANCI-audizione-AC-2615-3.2.26.pdf"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giallo, Arte bambini, disegno, schizzo&#10;&#10;Descrizione generata automaticamente">
            <a:extLst>
              <a:ext uri="{FF2B5EF4-FFF2-40B4-BE49-F238E27FC236}">
                <a16:creationId xmlns:a16="http://schemas.microsoft.com/office/drawing/2014/main" id="{F0E470BE-7F36-C819-FA36-124902C0F39F}"/>
              </a:ext>
            </a:extLst>
          </p:cNvPr>
          <p:cNvPicPr>
            <a:picLocks noChangeAspect="1"/>
          </p:cNvPicPr>
          <p:nvPr/>
        </p:nvPicPr>
        <p:blipFill>
          <a:blip r:embed="rId2"/>
          <a:stretch>
            <a:fillRect/>
          </a:stretch>
        </p:blipFill>
        <p:spPr>
          <a:xfrm>
            <a:off x="92597" y="0"/>
            <a:ext cx="12192001" cy="6858000"/>
          </a:xfrm>
          <a:prstGeom prst="rect">
            <a:avLst/>
          </a:prstGeom>
          <a:solidFill>
            <a:schemeClr val="accent1">
              <a:lumMod val="20000"/>
              <a:lumOff val="80000"/>
            </a:schemeClr>
          </a:solidFill>
        </p:spPr>
      </p:pic>
      <p:sp>
        <p:nvSpPr>
          <p:cNvPr id="10" name="CasellaDiTesto 9">
            <a:extLst>
              <a:ext uri="{FF2B5EF4-FFF2-40B4-BE49-F238E27FC236}">
                <a16:creationId xmlns:a16="http://schemas.microsoft.com/office/drawing/2014/main" id="{433257AB-D63D-3BAB-876D-21E767917476}"/>
              </a:ext>
            </a:extLst>
          </p:cNvPr>
          <p:cNvSpPr txBox="1"/>
          <p:nvPr/>
        </p:nvSpPr>
        <p:spPr>
          <a:xfrm>
            <a:off x="999572" y="2764572"/>
            <a:ext cx="10378049" cy="4093428"/>
          </a:xfrm>
          <a:prstGeom prst="rect">
            <a:avLst/>
          </a:prstGeom>
          <a:noFill/>
          <a:ln>
            <a:noFill/>
          </a:ln>
        </p:spPr>
        <p:txBody>
          <a:bodyPr wrap="square" rtlCol="0">
            <a:spAutoFit/>
          </a:bodyPr>
          <a:lstStyle/>
          <a:p>
            <a:r>
              <a:rPr lang="it-IT" sz="4800" b="1" dirty="0">
                <a:solidFill>
                  <a:schemeClr val="accent1">
                    <a:lumMod val="75000"/>
                  </a:schemeClr>
                </a:solidFill>
                <a:latin typeface="Titillium Web" pitchFamily="2" charset="77"/>
              </a:rPr>
              <a:t>Informativa trimestrale n. 1/2026 </a:t>
            </a:r>
            <a:r>
              <a:rPr lang="it-IT" sz="3200" b="1" i="1" dirty="0">
                <a:solidFill>
                  <a:schemeClr val="accent1">
                    <a:lumMod val="75000"/>
                  </a:schemeClr>
                </a:solidFill>
                <a:latin typeface="Titillium Web" pitchFamily="2" charset="77"/>
              </a:rPr>
              <a:t>gennaio-marzo 2026</a:t>
            </a:r>
          </a:p>
          <a:p>
            <a:r>
              <a:rPr lang="it-IT" sz="3600" b="1" dirty="0">
                <a:solidFill>
                  <a:schemeClr val="accent1">
                    <a:lumMod val="75000"/>
                  </a:schemeClr>
                </a:solidFill>
                <a:latin typeface="Titillium Web" pitchFamily="2" charset="77"/>
              </a:rPr>
              <a:t>Provvedimenti di interesse</a:t>
            </a:r>
          </a:p>
          <a:p>
            <a:r>
              <a:rPr lang="it-IT" sz="3600" b="1" dirty="0">
                <a:solidFill>
                  <a:schemeClr val="accent1">
                    <a:lumMod val="75000"/>
                  </a:schemeClr>
                </a:solidFill>
                <a:latin typeface="Titillium Web" pitchFamily="2" charset="77"/>
              </a:rPr>
              <a:t>Note e Quaderni operativi</a:t>
            </a:r>
          </a:p>
          <a:p>
            <a:r>
              <a:rPr lang="it-IT" sz="3600" b="1" dirty="0">
                <a:solidFill>
                  <a:schemeClr val="accent1">
                    <a:lumMod val="75000"/>
                  </a:schemeClr>
                </a:solidFill>
                <a:latin typeface="Titillium Web" pitchFamily="2" charset="77"/>
              </a:rPr>
              <a:t>Sedi di concertazione  </a:t>
            </a:r>
          </a:p>
          <a:p>
            <a:r>
              <a:rPr lang="it-IT" sz="3600" b="1" dirty="0">
                <a:solidFill>
                  <a:schemeClr val="accent1">
                    <a:lumMod val="75000"/>
                  </a:schemeClr>
                </a:solidFill>
                <a:latin typeface="Titillium Web" pitchFamily="2" charset="77"/>
              </a:rPr>
              <a:t>Webinar, seminari e pubblicazioni</a:t>
            </a:r>
          </a:p>
          <a:p>
            <a:r>
              <a:rPr lang="it-IT" sz="3600" b="1" dirty="0">
                <a:solidFill>
                  <a:schemeClr val="accent1">
                    <a:lumMod val="75000"/>
                  </a:schemeClr>
                </a:solidFill>
                <a:latin typeface="Titillium Web" pitchFamily="2" charset="77"/>
              </a:rPr>
              <a:t>Giurisprudenza</a:t>
            </a:r>
            <a:endParaRPr lang="it-IT" sz="2800" b="1" dirty="0">
              <a:solidFill>
                <a:schemeClr val="accent1">
                  <a:lumMod val="75000"/>
                </a:schemeClr>
              </a:solidFill>
              <a:latin typeface="Titillium Web" pitchFamily="2" charset="77"/>
            </a:endParaRPr>
          </a:p>
        </p:txBody>
      </p:sp>
      <p:pic>
        <p:nvPicPr>
          <p:cNvPr id="3" name="Immagine 2" descr="Immagine che contiene Carattere, Elementi grafici, testo, design&#10;&#10;Il contenuto generato dall'IA potrebbe non essere corretto.">
            <a:extLst>
              <a:ext uri="{FF2B5EF4-FFF2-40B4-BE49-F238E27FC236}">
                <a16:creationId xmlns:a16="http://schemas.microsoft.com/office/drawing/2014/main" id="{5A268002-DB94-ED13-0014-D29B5D40FB92}"/>
              </a:ext>
            </a:extLst>
          </p:cNvPr>
          <p:cNvPicPr>
            <a:picLocks noChangeAspect="1"/>
          </p:cNvPicPr>
          <p:nvPr/>
        </p:nvPicPr>
        <p:blipFill>
          <a:blip r:embed="rId3"/>
          <a:stretch>
            <a:fillRect/>
          </a:stretch>
        </p:blipFill>
        <p:spPr>
          <a:xfrm>
            <a:off x="1268831" y="792427"/>
            <a:ext cx="1075698" cy="1566144"/>
          </a:xfrm>
          <a:prstGeom prst="rect">
            <a:avLst/>
          </a:prstGeom>
        </p:spPr>
      </p:pic>
    </p:spTree>
    <p:extLst>
      <p:ext uri="{BB962C8B-B14F-4D97-AF65-F5344CB8AC3E}">
        <p14:creationId xmlns:p14="http://schemas.microsoft.com/office/powerpoint/2010/main" val="250053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F2F04-EDFE-F01C-EC30-EC7FFE273960}"/>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12EE5382-96F2-B8F7-6B53-1FFE8E643E3F}"/>
              </a:ext>
            </a:extLst>
          </p:cNvPr>
          <p:cNvSpPr txBox="1"/>
          <p:nvPr/>
        </p:nvSpPr>
        <p:spPr>
          <a:xfrm>
            <a:off x="3007360" y="280670"/>
            <a:ext cx="8128000" cy="523220"/>
          </a:xfrm>
          <a:prstGeom prst="rect">
            <a:avLst/>
          </a:prstGeom>
          <a:noFill/>
        </p:spPr>
        <p:txBody>
          <a:bodyPr wrap="square" rtlCol="0">
            <a:spAutoFit/>
          </a:bodyPr>
          <a:lstStyle/>
          <a:p>
            <a:r>
              <a:rPr lang="it-IT" sz="2800" b="1" dirty="0">
                <a:solidFill>
                  <a:schemeClr val="tx2">
                    <a:lumMod val="50000"/>
                    <a:lumOff val="50000"/>
                  </a:schemeClr>
                </a:solidFill>
                <a:latin typeface="Titillium Web" pitchFamily="2" charset="77"/>
              </a:rPr>
              <a:t>Sedi di concertazione - Conferenza Unificata</a:t>
            </a:r>
          </a:p>
        </p:txBody>
      </p:sp>
      <p:pic>
        <p:nvPicPr>
          <p:cNvPr id="5" name="Immagine 4" descr="Immagine che contiene Carattere, Elementi grafici, testo, design&#10;&#10;Il contenuto generato dall'IA potrebbe non essere corretto.">
            <a:extLst>
              <a:ext uri="{FF2B5EF4-FFF2-40B4-BE49-F238E27FC236}">
                <a16:creationId xmlns:a16="http://schemas.microsoft.com/office/drawing/2014/main" id="{E06EE3C6-FC63-ABCB-F669-4212579BF722}"/>
              </a:ext>
            </a:extLst>
          </p:cNvPr>
          <p:cNvPicPr>
            <a:picLocks noChangeAspect="1"/>
          </p:cNvPicPr>
          <p:nvPr/>
        </p:nvPicPr>
        <p:blipFill>
          <a:blip r:embed="rId2"/>
          <a:stretch>
            <a:fillRect/>
          </a:stretch>
        </p:blipFill>
        <p:spPr>
          <a:xfrm>
            <a:off x="769674" y="458598"/>
            <a:ext cx="1075698" cy="1566144"/>
          </a:xfrm>
          <a:prstGeom prst="rect">
            <a:avLst/>
          </a:prstGeom>
        </p:spPr>
      </p:pic>
      <p:sp>
        <p:nvSpPr>
          <p:cNvPr id="6" name="Rettangolo con angoli arrotondati 5">
            <a:extLst>
              <a:ext uri="{FF2B5EF4-FFF2-40B4-BE49-F238E27FC236}">
                <a16:creationId xmlns:a16="http://schemas.microsoft.com/office/drawing/2014/main" id="{AD50D8EE-3C14-84FF-CF78-31514BB0BAA1}"/>
              </a:ext>
            </a:extLst>
          </p:cNvPr>
          <p:cNvSpPr/>
          <p:nvPr/>
        </p:nvSpPr>
        <p:spPr>
          <a:xfrm>
            <a:off x="3007355" y="1255346"/>
            <a:ext cx="8703945" cy="5235279"/>
          </a:xfrm>
          <a:prstGeom prst="round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720AE015-4FEA-A6EA-C095-B0D524448839}"/>
              </a:ext>
            </a:extLst>
          </p:cNvPr>
          <p:cNvSpPr txBox="1"/>
          <p:nvPr/>
        </p:nvSpPr>
        <p:spPr>
          <a:xfrm>
            <a:off x="3970764" y="1255346"/>
            <a:ext cx="7378065" cy="4619726"/>
          </a:xfrm>
          <a:prstGeom prst="rect">
            <a:avLst/>
          </a:prstGeom>
          <a:noFill/>
        </p:spPr>
        <p:txBody>
          <a:bodyPr wrap="square" lIns="91440" tIns="45720" rIns="91440" bIns="45720" rtlCol="0" anchor="t">
            <a:spAutoFit/>
          </a:bodyPr>
          <a:lstStyle/>
          <a:p>
            <a:pPr algn="just"/>
            <a:r>
              <a:rPr lang="it-IT" b="1" dirty="0">
                <a:solidFill>
                  <a:schemeClr val="bg1"/>
                </a:solidFill>
                <a:latin typeface="Titillium Web" pitchFamily="2" charset="77"/>
              </a:rPr>
              <a:t>Conferenza Unificata del 18 marzo 2026:</a:t>
            </a:r>
          </a:p>
          <a:p>
            <a:pPr algn="just"/>
            <a:endParaRPr lang="it-IT" b="1" dirty="0">
              <a:solidFill>
                <a:schemeClr val="bg1"/>
              </a:solidFill>
              <a:latin typeface="Titillium Web" pitchFamily="2" charset="77"/>
            </a:endParaRPr>
          </a:p>
          <a:p>
            <a:pPr lvl="0" algn="just" defTabSz="800100">
              <a:lnSpc>
                <a:spcPct val="90000"/>
              </a:lnSpc>
              <a:spcBef>
                <a:spcPct val="0"/>
              </a:spcBef>
              <a:spcAft>
                <a:spcPct val="35000"/>
              </a:spcAft>
            </a:pPr>
            <a:r>
              <a:rPr lang="it-IT" b="1" u="sng" dirty="0">
                <a:solidFill>
                  <a:schemeClr val="bg1"/>
                </a:solidFill>
                <a:latin typeface="TITILLIUM WEBSEMIBOLD"/>
                <a:cs typeface="Times New Roman"/>
              </a:rPr>
              <a:t>Principali Provvedimenti </a:t>
            </a:r>
            <a:r>
              <a:rPr lang="it-IT" b="1" u="sng" dirty="0">
                <a:solidFill>
                  <a:schemeClr val="bg1"/>
                </a:solidFill>
                <a:ea typeface="+mn-lt"/>
                <a:cs typeface="+mn-lt"/>
              </a:rPr>
              <a:t>discussi</a:t>
            </a:r>
            <a:r>
              <a:rPr lang="it-IT" b="1" dirty="0">
                <a:solidFill>
                  <a:schemeClr val="bg1"/>
                </a:solidFill>
                <a:latin typeface="TITILLIUM WEBSEMIBOLD"/>
                <a:cs typeface="Times New Roman"/>
              </a:rPr>
              <a:t>: </a:t>
            </a:r>
            <a:r>
              <a:rPr lang="it-IT" sz="1600" dirty="0">
                <a:solidFill>
                  <a:schemeClr val="bg1"/>
                </a:solidFill>
                <a:latin typeface="TITILLIUM WEBSEMIBOLD"/>
                <a:cs typeface="Times New Roman"/>
              </a:rPr>
              <a:t>Agenda per la semplificazione amministrativa – nuova modulistica standardizzata; modalità di iscrizione al registro delle imprese e nel REA dei soggetti esercitanti l’attività di mediatore del diporto; disposizioni ripristino della natura e che modifica il regolamento (UE) 2022/86; definizione dei criteri e delle modalità di ripartizione del Fondo per le mense scolastiche biologiche; prevenzione degli incendi per gli edifici scolastici e i locali adibiti a scuola; Modifiche alla legge 15 aprile 2024, n. 55, in materia di disciplina delle professioni pedagogiche ed educative; </a:t>
            </a:r>
            <a:r>
              <a:rPr lang="it-IT" sz="1600" dirty="0" err="1">
                <a:solidFill>
                  <a:schemeClr val="bg1"/>
                </a:solidFill>
                <a:latin typeface="TITILLIUM WEBSEMIBOLD"/>
                <a:cs typeface="Times New Roman"/>
              </a:rPr>
              <a:t>d.l.</a:t>
            </a:r>
            <a:r>
              <a:rPr lang="it-IT" sz="1600" dirty="0">
                <a:solidFill>
                  <a:schemeClr val="bg1"/>
                </a:solidFill>
                <a:latin typeface="TITILLIUM WEBSEMIBOLD"/>
                <a:cs typeface="Times New Roman"/>
              </a:rPr>
              <a:t> disposizioni urgenti per l’attuazione del Piano Nazionale di Ripresa e Resilienza (PNRR) e in materia di politiche di coesione; d.lgs. individuazione delle modalità attuative dell’Albo nazionale delle attività commerciali, delle botteghe artigiane e degli esercizi pubblici storici; disegno di legge in materia di protezione civile; riparto e la gestione delle risorse statali a sostegno dell’associazionismo comunale ai fini dell’individuazione delle regioni che partecipano al riparto delle medesime per l’anno 2026; adozione del Piano nazionale per la non autosufficienza e di riparto delle risorse del Fondo per le non autosufficienze relative al triennio 2025-2027.</a:t>
            </a:r>
          </a:p>
          <a:p>
            <a:pPr lvl="0" algn="just" defTabSz="800100">
              <a:lnSpc>
                <a:spcPct val="90000"/>
              </a:lnSpc>
              <a:spcBef>
                <a:spcPct val="0"/>
              </a:spcBef>
              <a:spcAft>
                <a:spcPct val="35000"/>
              </a:spcAft>
            </a:pPr>
            <a:endParaRPr lang="it-IT" sz="1600" b="1" dirty="0">
              <a:solidFill>
                <a:schemeClr val="bg1"/>
              </a:solidFill>
              <a:latin typeface="TITILLIUM WEBSEMIBOLD"/>
              <a:cs typeface="Times New Roman"/>
              <a:hlinkClick r:id="rId3">
                <a:extLst>
                  <a:ext uri="{A12FA001-AC4F-418D-AE19-62706E023703}">
                    <ahyp:hlinkClr xmlns:ahyp="http://schemas.microsoft.com/office/drawing/2018/hyperlinkcolor" val="tx"/>
                  </a:ext>
                </a:extLst>
              </a:hlinkClick>
            </a:endParaRPr>
          </a:p>
          <a:p>
            <a:pPr lvl="0" algn="just" defTabSz="800100">
              <a:lnSpc>
                <a:spcPct val="90000"/>
              </a:lnSpc>
              <a:spcBef>
                <a:spcPct val="0"/>
              </a:spcBef>
              <a:spcAft>
                <a:spcPct val="35000"/>
              </a:spcAft>
            </a:pPr>
            <a:r>
              <a:rPr lang="it-IT" sz="1600" dirty="0">
                <a:solidFill>
                  <a:schemeClr val="bg1"/>
                </a:solidFill>
                <a:latin typeface="Titillium Web" pitchFamily="2" charset="77"/>
                <a:hlinkClick r:id="rId4">
                  <a:extLst>
                    <a:ext uri="{A12FA001-AC4F-418D-AE19-62706E023703}">
                      <ahyp:hlinkClr xmlns:ahyp="http://schemas.microsoft.com/office/drawing/2018/hyperlinkcolor" val="tx"/>
                    </a:ext>
                  </a:extLst>
                </a:hlinkClick>
              </a:rPr>
              <a:t>Esito dei lavori e documenti</a:t>
            </a:r>
            <a:endParaRPr lang="it-IT" sz="1600" dirty="0">
              <a:solidFill>
                <a:schemeClr val="bg1"/>
              </a:solidFill>
              <a:latin typeface="Titillium Web" pitchFamily="2" charset="77"/>
            </a:endParaRPr>
          </a:p>
        </p:txBody>
      </p:sp>
      <p:pic>
        <p:nvPicPr>
          <p:cNvPr id="2" name="Immagine 1" descr="Immagine che contiene Carattere, Elementi grafici, simbolo, testo&#10;&#10;Il contenuto generato dall'IA potrebbe non essere corretto.">
            <a:extLst>
              <a:ext uri="{FF2B5EF4-FFF2-40B4-BE49-F238E27FC236}">
                <a16:creationId xmlns:a16="http://schemas.microsoft.com/office/drawing/2014/main" id="{335EB738-6E7D-F7CF-885E-A188A77FE0CB}"/>
              </a:ext>
            </a:extLst>
          </p:cNvPr>
          <p:cNvPicPr>
            <a:picLocks noChangeAspect="1"/>
          </p:cNvPicPr>
          <p:nvPr/>
        </p:nvPicPr>
        <p:blipFill>
          <a:blip r:embed="rId5"/>
          <a:stretch>
            <a:fillRect/>
          </a:stretch>
        </p:blipFill>
        <p:spPr>
          <a:xfrm>
            <a:off x="3122617" y="2894688"/>
            <a:ext cx="534312" cy="534312"/>
          </a:xfrm>
          <a:prstGeom prst="rect">
            <a:avLst/>
          </a:prstGeom>
          <a:solidFill>
            <a:schemeClr val="tx2">
              <a:lumMod val="50000"/>
              <a:lumOff val="50000"/>
            </a:schemeClr>
          </a:solidFill>
        </p:spPr>
      </p:pic>
    </p:spTree>
    <p:extLst>
      <p:ext uri="{BB962C8B-B14F-4D97-AF65-F5344CB8AC3E}">
        <p14:creationId xmlns:p14="http://schemas.microsoft.com/office/powerpoint/2010/main" val="286277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8044-6FE6-311B-2F39-30E0CA155E0E}"/>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B1D8C970-D7B1-73C1-2663-DAFE41EB0A0C}"/>
              </a:ext>
            </a:extLst>
          </p:cNvPr>
          <p:cNvSpPr txBox="1"/>
          <p:nvPr/>
        </p:nvSpPr>
        <p:spPr>
          <a:xfrm>
            <a:off x="3007360" y="280670"/>
            <a:ext cx="8128000" cy="523220"/>
          </a:xfrm>
          <a:prstGeom prst="rect">
            <a:avLst/>
          </a:prstGeom>
          <a:noFill/>
        </p:spPr>
        <p:txBody>
          <a:bodyPr wrap="square" rtlCol="0">
            <a:spAutoFit/>
          </a:bodyPr>
          <a:lstStyle/>
          <a:p>
            <a:r>
              <a:rPr lang="it-IT" sz="2800" b="1" dirty="0">
                <a:solidFill>
                  <a:schemeClr val="tx2">
                    <a:lumMod val="50000"/>
                    <a:lumOff val="50000"/>
                  </a:schemeClr>
                </a:solidFill>
                <a:latin typeface="Titillium Web" pitchFamily="2" charset="77"/>
              </a:rPr>
              <a:t>Sedi di concertazione - Conferenza Unificata</a:t>
            </a:r>
          </a:p>
        </p:txBody>
      </p:sp>
      <p:pic>
        <p:nvPicPr>
          <p:cNvPr id="5" name="Immagine 4" descr="Immagine che contiene Carattere, Elementi grafici, testo, design&#10;&#10;Il contenuto generato dall'IA potrebbe non essere corretto.">
            <a:extLst>
              <a:ext uri="{FF2B5EF4-FFF2-40B4-BE49-F238E27FC236}">
                <a16:creationId xmlns:a16="http://schemas.microsoft.com/office/drawing/2014/main" id="{ECAFCE1A-2229-9C95-9A2F-93922789AFEE}"/>
              </a:ext>
            </a:extLst>
          </p:cNvPr>
          <p:cNvPicPr>
            <a:picLocks noChangeAspect="1"/>
          </p:cNvPicPr>
          <p:nvPr/>
        </p:nvPicPr>
        <p:blipFill>
          <a:blip r:embed="rId2"/>
          <a:stretch>
            <a:fillRect/>
          </a:stretch>
        </p:blipFill>
        <p:spPr>
          <a:xfrm>
            <a:off x="769674" y="458598"/>
            <a:ext cx="1075698" cy="1566144"/>
          </a:xfrm>
          <a:prstGeom prst="rect">
            <a:avLst/>
          </a:prstGeom>
        </p:spPr>
      </p:pic>
      <p:sp>
        <p:nvSpPr>
          <p:cNvPr id="6" name="Rettangolo con angoli arrotondati 5">
            <a:extLst>
              <a:ext uri="{FF2B5EF4-FFF2-40B4-BE49-F238E27FC236}">
                <a16:creationId xmlns:a16="http://schemas.microsoft.com/office/drawing/2014/main" id="{87E94777-B3F9-2545-E3F3-70031119CA15}"/>
              </a:ext>
            </a:extLst>
          </p:cNvPr>
          <p:cNvSpPr/>
          <p:nvPr/>
        </p:nvSpPr>
        <p:spPr>
          <a:xfrm>
            <a:off x="3007355" y="1255346"/>
            <a:ext cx="8703945" cy="2362185"/>
          </a:xfrm>
          <a:prstGeom prst="round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9BB6FA7E-F361-1F8D-5E73-CF2FE2B7758A}"/>
              </a:ext>
            </a:extLst>
          </p:cNvPr>
          <p:cNvSpPr/>
          <p:nvPr/>
        </p:nvSpPr>
        <p:spPr>
          <a:xfrm>
            <a:off x="3007356" y="3971817"/>
            <a:ext cx="8703945" cy="1766637"/>
          </a:xfrm>
          <a:prstGeom prst="round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76C8A8C4-6F22-DEB8-7835-F5D1EF0EAAA9}"/>
              </a:ext>
            </a:extLst>
          </p:cNvPr>
          <p:cNvSpPr txBox="1"/>
          <p:nvPr/>
        </p:nvSpPr>
        <p:spPr>
          <a:xfrm>
            <a:off x="3970764" y="1255346"/>
            <a:ext cx="7378065" cy="2362185"/>
          </a:xfrm>
          <a:prstGeom prst="rect">
            <a:avLst/>
          </a:prstGeom>
          <a:noFill/>
        </p:spPr>
        <p:txBody>
          <a:bodyPr wrap="square" lIns="91440" tIns="45720" rIns="91440" bIns="45720" rtlCol="0" anchor="t">
            <a:spAutoFit/>
          </a:bodyPr>
          <a:lstStyle/>
          <a:p>
            <a:pPr algn="just"/>
            <a:r>
              <a:rPr lang="it-IT" b="1" dirty="0">
                <a:solidFill>
                  <a:schemeClr val="bg1"/>
                </a:solidFill>
                <a:latin typeface="Titillium Web" pitchFamily="2" charset="77"/>
              </a:rPr>
              <a:t>Conferenza Unificata del 26 febbraio 2026:</a:t>
            </a:r>
          </a:p>
          <a:p>
            <a:pPr algn="just"/>
            <a:endParaRPr lang="it-IT" b="1" dirty="0">
              <a:solidFill>
                <a:schemeClr val="bg1"/>
              </a:solidFill>
              <a:latin typeface="Titillium Web" pitchFamily="2" charset="77"/>
            </a:endParaRPr>
          </a:p>
          <a:p>
            <a:pPr lvl="0" algn="just" defTabSz="800100">
              <a:lnSpc>
                <a:spcPct val="90000"/>
              </a:lnSpc>
              <a:spcBef>
                <a:spcPct val="0"/>
              </a:spcBef>
              <a:spcAft>
                <a:spcPct val="35000"/>
              </a:spcAft>
            </a:pPr>
            <a:r>
              <a:rPr lang="it-IT" b="1" u="sng" dirty="0">
                <a:solidFill>
                  <a:schemeClr val="bg1"/>
                </a:solidFill>
                <a:latin typeface="TITILLIUM WEBSEMIBOLD"/>
                <a:cs typeface="Times New Roman"/>
              </a:rPr>
              <a:t>Principali Provvedimenti </a:t>
            </a:r>
            <a:r>
              <a:rPr lang="it-IT" b="1" u="sng" dirty="0">
                <a:solidFill>
                  <a:schemeClr val="bg1"/>
                </a:solidFill>
                <a:ea typeface="+mn-lt"/>
                <a:cs typeface="+mn-lt"/>
              </a:rPr>
              <a:t>discussi</a:t>
            </a:r>
            <a:r>
              <a:rPr lang="it-IT" b="1" dirty="0">
                <a:solidFill>
                  <a:schemeClr val="bg1"/>
                </a:solidFill>
                <a:latin typeface="TITILLIUM WEBSEMIBOLD"/>
                <a:cs typeface="Times New Roman"/>
              </a:rPr>
              <a:t>: </a:t>
            </a:r>
            <a:r>
              <a:rPr lang="it-IT" sz="1400" dirty="0">
                <a:solidFill>
                  <a:schemeClr val="bg1"/>
                </a:solidFill>
                <a:latin typeface="TITILLIUM WEBSEMIBOLD"/>
              </a:rPr>
              <a:t>composizione Commissione organizzatrice nazionale dei Nuovi giochi della gioventù, aggiornamento del Piano di azione per la riqualificazione dei siti orfani (PNRR – M2C4, Investimento 3.4); schema di decreto del MASE su interventi del piano di contenimento ed abbattimento del rumore; definizione dei criteri e delle modalità di ripartizione del Fondo per le mense scolastiche biologiche; modalità attuative dell’Albo nazionale delle attività commerciali, delle botteghe artigiane e degli esercizi pubblici storici; disciplina dei centri di raccolta dei rifiuti urbani raccolti in modo differenziato.</a:t>
            </a:r>
          </a:p>
          <a:p>
            <a:pPr lvl="0" algn="just" defTabSz="800100">
              <a:lnSpc>
                <a:spcPct val="90000"/>
              </a:lnSpc>
              <a:spcBef>
                <a:spcPct val="0"/>
              </a:spcBef>
              <a:spcAft>
                <a:spcPct val="35000"/>
              </a:spcAft>
            </a:pPr>
            <a:r>
              <a:rPr lang="it-IT" sz="1600" dirty="0">
                <a:solidFill>
                  <a:schemeClr val="bg1"/>
                </a:solidFill>
                <a:latin typeface="Titillium Web" pitchFamily="2" charset="77"/>
                <a:cs typeface="Times New Roman" panose="02020603050405020304" pitchFamily="18" charset="0"/>
                <a:hlinkClick r:id="rId3">
                  <a:extLst>
                    <a:ext uri="{A12FA001-AC4F-418D-AE19-62706E023703}">
                      <ahyp:hlinkClr xmlns:ahyp="http://schemas.microsoft.com/office/drawing/2018/hyperlinkcolor" val="tx"/>
                    </a:ext>
                  </a:extLst>
                </a:hlinkClick>
              </a:rPr>
              <a:t>Esito dei lavori e documenti</a:t>
            </a:r>
            <a:endParaRPr lang="it-IT" sz="1600" dirty="0">
              <a:solidFill>
                <a:schemeClr val="bg1"/>
              </a:solidFill>
              <a:latin typeface="Titillium Web" pitchFamily="2" charset="77"/>
              <a:cs typeface="Times New Roman" panose="02020603050405020304" pitchFamily="18" charset="0"/>
            </a:endParaRPr>
          </a:p>
        </p:txBody>
      </p:sp>
      <p:sp>
        <p:nvSpPr>
          <p:cNvPr id="12" name="CasellaDiTesto 11">
            <a:extLst>
              <a:ext uri="{FF2B5EF4-FFF2-40B4-BE49-F238E27FC236}">
                <a16:creationId xmlns:a16="http://schemas.microsoft.com/office/drawing/2014/main" id="{1B25FB36-DE45-8F6C-AAB4-3AE849768098}"/>
              </a:ext>
            </a:extLst>
          </p:cNvPr>
          <p:cNvSpPr txBox="1"/>
          <p:nvPr/>
        </p:nvSpPr>
        <p:spPr>
          <a:xfrm>
            <a:off x="3976984" y="4094986"/>
            <a:ext cx="7126605" cy="1378839"/>
          </a:xfrm>
          <a:prstGeom prst="rect">
            <a:avLst/>
          </a:prstGeom>
          <a:noFill/>
        </p:spPr>
        <p:txBody>
          <a:bodyPr wrap="square" lIns="91440" tIns="45720" rIns="91440" bIns="45720" rtlCol="0" anchor="t">
            <a:spAutoFit/>
          </a:bodyPr>
          <a:lstStyle/>
          <a:p>
            <a:pPr lvl="0" defTabSz="800100">
              <a:lnSpc>
                <a:spcPct val="90000"/>
              </a:lnSpc>
              <a:spcBef>
                <a:spcPct val="0"/>
              </a:spcBef>
              <a:spcAft>
                <a:spcPct val="35000"/>
              </a:spcAft>
            </a:pPr>
            <a:r>
              <a:rPr lang="it-IT" b="1" dirty="0">
                <a:solidFill>
                  <a:schemeClr val="bg1"/>
                </a:solidFill>
                <a:latin typeface="Titillium Web" pitchFamily="2" charset="77"/>
              </a:rPr>
              <a:t>Conferenza Unificata del 12 febbraio 2026:</a:t>
            </a:r>
          </a:p>
          <a:p>
            <a:pPr lvl="0" algn="just" defTabSz="800100">
              <a:lnSpc>
                <a:spcPct val="90000"/>
              </a:lnSpc>
              <a:spcBef>
                <a:spcPct val="0"/>
              </a:spcBef>
              <a:spcAft>
                <a:spcPct val="35000"/>
              </a:spcAft>
            </a:pPr>
            <a:r>
              <a:rPr lang="it-IT" b="1" u="sng" dirty="0">
                <a:solidFill>
                  <a:schemeClr val="bg1"/>
                </a:solidFill>
                <a:latin typeface="TITILLIUM WEBSEMIBOLD"/>
              </a:rPr>
              <a:t>Principali Provvedimenti </a:t>
            </a:r>
            <a:r>
              <a:rPr lang="it-IT" b="1" u="sng" dirty="0">
                <a:solidFill>
                  <a:schemeClr val="bg1"/>
                </a:solidFill>
                <a:ea typeface="+mn-lt"/>
                <a:cs typeface="+mn-lt"/>
              </a:rPr>
              <a:t>discussi</a:t>
            </a:r>
            <a:r>
              <a:rPr lang="it-IT" sz="1400" b="1" dirty="0">
                <a:solidFill>
                  <a:schemeClr val="bg1"/>
                </a:solidFill>
                <a:latin typeface="TITILLIUM WEBSEMIBOLD"/>
              </a:rPr>
              <a:t>: </a:t>
            </a:r>
            <a:r>
              <a:rPr lang="it-IT" sz="1400" dirty="0">
                <a:solidFill>
                  <a:schemeClr val="bg1"/>
                </a:solidFill>
                <a:latin typeface="TITILLIUM WEBSEMIBOLD"/>
              </a:rPr>
              <a:t>valutazione tecnica degli esiti della sperimentazione, in relazione alle tipologie di rischio “precipitazioni intense”, “maremoto generato da sisma” e “attività vulcanica dello Stromboli”.</a:t>
            </a:r>
          </a:p>
          <a:p>
            <a:pPr lvl="0" algn="just" defTabSz="800100">
              <a:lnSpc>
                <a:spcPct val="90000"/>
              </a:lnSpc>
              <a:spcBef>
                <a:spcPct val="0"/>
              </a:spcBef>
              <a:spcAft>
                <a:spcPct val="35000"/>
              </a:spcAft>
            </a:pPr>
            <a:r>
              <a:rPr lang="it-IT" sz="1600" dirty="0">
                <a:solidFill>
                  <a:schemeClr val="bg1"/>
                </a:solidFill>
                <a:latin typeface="Titillium Web" pitchFamily="2" charset="77"/>
                <a:hlinkClick r:id="rId4">
                  <a:extLst>
                    <a:ext uri="{A12FA001-AC4F-418D-AE19-62706E023703}">
                      <ahyp:hlinkClr xmlns:ahyp="http://schemas.microsoft.com/office/drawing/2018/hyperlinkcolor" val="tx"/>
                    </a:ext>
                  </a:extLst>
                </a:hlinkClick>
              </a:rPr>
              <a:t>Esito dei lavori e documenti</a:t>
            </a:r>
            <a:endParaRPr lang="it-IT" sz="1600" dirty="0">
              <a:solidFill>
                <a:schemeClr val="bg1"/>
              </a:solidFill>
              <a:latin typeface="Titillium Web" pitchFamily="2" charset="77"/>
            </a:endParaRPr>
          </a:p>
        </p:txBody>
      </p:sp>
      <p:pic>
        <p:nvPicPr>
          <p:cNvPr id="2" name="Immagine 1" descr="Immagine che contiene Carattere, Elementi grafici, simbolo, testo&#10;&#10;Il contenuto generato dall'IA potrebbe non essere corretto.">
            <a:extLst>
              <a:ext uri="{FF2B5EF4-FFF2-40B4-BE49-F238E27FC236}">
                <a16:creationId xmlns:a16="http://schemas.microsoft.com/office/drawing/2014/main" id="{A581194A-66DC-EF99-13A8-24A7372D364B}"/>
              </a:ext>
            </a:extLst>
          </p:cNvPr>
          <p:cNvPicPr>
            <a:picLocks noChangeAspect="1"/>
          </p:cNvPicPr>
          <p:nvPr/>
        </p:nvPicPr>
        <p:blipFill>
          <a:blip r:embed="rId5"/>
          <a:stretch>
            <a:fillRect/>
          </a:stretch>
        </p:blipFill>
        <p:spPr>
          <a:xfrm>
            <a:off x="3254244" y="2042261"/>
            <a:ext cx="534312" cy="534312"/>
          </a:xfrm>
          <a:prstGeom prst="rect">
            <a:avLst/>
          </a:prstGeom>
          <a:solidFill>
            <a:schemeClr val="tx2">
              <a:lumMod val="50000"/>
              <a:lumOff val="50000"/>
            </a:schemeClr>
          </a:solidFill>
        </p:spPr>
      </p:pic>
      <p:pic>
        <p:nvPicPr>
          <p:cNvPr id="3" name="Immagine 2" descr="Immagine che contiene Carattere, Elementi grafici, simbolo, testo&#10;&#10;Il contenuto generato dall'IA potrebbe non essere corretto.">
            <a:extLst>
              <a:ext uri="{FF2B5EF4-FFF2-40B4-BE49-F238E27FC236}">
                <a16:creationId xmlns:a16="http://schemas.microsoft.com/office/drawing/2014/main" id="{90679D78-EEEC-9E7D-5CC0-834F08D8AB8F}"/>
              </a:ext>
            </a:extLst>
          </p:cNvPr>
          <p:cNvPicPr>
            <a:picLocks noChangeAspect="1"/>
          </p:cNvPicPr>
          <p:nvPr/>
        </p:nvPicPr>
        <p:blipFill>
          <a:blip r:embed="rId5"/>
          <a:stretch>
            <a:fillRect/>
          </a:stretch>
        </p:blipFill>
        <p:spPr>
          <a:xfrm>
            <a:off x="3254244" y="4587979"/>
            <a:ext cx="534312" cy="534312"/>
          </a:xfrm>
          <a:prstGeom prst="rect">
            <a:avLst/>
          </a:prstGeom>
          <a:solidFill>
            <a:schemeClr val="tx2">
              <a:lumMod val="50000"/>
              <a:lumOff val="50000"/>
            </a:schemeClr>
          </a:solidFill>
        </p:spPr>
      </p:pic>
    </p:spTree>
    <p:extLst>
      <p:ext uri="{BB962C8B-B14F-4D97-AF65-F5344CB8AC3E}">
        <p14:creationId xmlns:p14="http://schemas.microsoft.com/office/powerpoint/2010/main" val="205913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D75B4925-4C6C-50AF-A3E5-83B013AF7E4C}"/>
              </a:ext>
            </a:extLst>
          </p:cNvPr>
          <p:cNvSpPr txBox="1"/>
          <p:nvPr/>
        </p:nvSpPr>
        <p:spPr>
          <a:xfrm>
            <a:off x="3007360" y="280670"/>
            <a:ext cx="8128000" cy="523220"/>
          </a:xfrm>
          <a:prstGeom prst="rect">
            <a:avLst/>
          </a:prstGeom>
          <a:noFill/>
        </p:spPr>
        <p:txBody>
          <a:bodyPr wrap="square" rtlCol="0">
            <a:spAutoFit/>
          </a:bodyPr>
          <a:lstStyle/>
          <a:p>
            <a:r>
              <a:rPr lang="it-IT" sz="2800" b="1" dirty="0">
                <a:solidFill>
                  <a:schemeClr val="tx2">
                    <a:lumMod val="50000"/>
                    <a:lumOff val="50000"/>
                  </a:schemeClr>
                </a:solidFill>
                <a:latin typeface="Titillium Web" pitchFamily="2" charset="77"/>
              </a:rPr>
              <a:t>Sedi di concertazione - Conferenza Unificata</a:t>
            </a:r>
          </a:p>
        </p:txBody>
      </p:sp>
      <p:pic>
        <p:nvPicPr>
          <p:cNvPr id="5" name="Immagine 4" descr="Immagine che contiene Carattere, Elementi grafici, testo, design&#10;&#10;Il contenuto generato dall'IA potrebbe non essere corretto.">
            <a:extLst>
              <a:ext uri="{FF2B5EF4-FFF2-40B4-BE49-F238E27FC236}">
                <a16:creationId xmlns:a16="http://schemas.microsoft.com/office/drawing/2014/main" id="{5E4FCF40-1B77-F302-F7D1-1FB649ECA919}"/>
              </a:ext>
            </a:extLst>
          </p:cNvPr>
          <p:cNvPicPr>
            <a:picLocks noChangeAspect="1"/>
          </p:cNvPicPr>
          <p:nvPr/>
        </p:nvPicPr>
        <p:blipFill>
          <a:blip r:embed="rId2"/>
          <a:stretch>
            <a:fillRect/>
          </a:stretch>
        </p:blipFill>
        <p:spPr>
          <a:xfrm>
            <a:off x="769674" y="458598"/>
            <a:ext cx="1075698" cy="1566144"/>
          </a:xfrm>
          <a:prstGeom prst="rect">
            <a:avLst/>
          </a:prstGeom>
        </p:spPr>
      </p:pic>
      <p:sp>
        <p:nvSpPr>
          <p:cNvPr id="6" name="Rettangolo con angoli arrotondati 5">
            <a:extLst>
              <a:ext uri="{FF2B5EF4-FFF2-40B4-BE49-F238E27FC236}">
                <a16:creationId xmlns:a16="http://schemas.microsoft.com/office/drawing/2014/main" id="{42EC6692-1201-021F-2E8B-B4E18F78F5FD}"/>
              </a:ext>
            </a:extLst>
          </p:cNvPr>
          <p:cNvSpPr/>
          <p:nvPr/>
        </p:nvSpPr>
        <p:spPr>
          <a:xfrm>
            <a:off x="3007360" y="1035738"/>
            <a:ext cx="8703945" cy="2630763"/>
          </a:xfrm>
          <a:prstGeom prst="round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76B8D42F-7D95-4D97-42B4-4A9337CF0E70}"/>
              </a:ext>
            </a:extLst>
          </p:cNvPr>
          <p:cNvSpPr/>
          <p:nvPr/>
        </p:nvSpPr>
        <p:spPr>
          <a:xfrm>
            <a:off x="3007360" y="3843349"/>
            <a:ext cx="8703945" cy="2886635"/>
          </a:xfrm>
          <a:prstGeom prst="round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B84787F-DF97-F6CC-D05A-8EB1A694F816}"/>
              </a:ext>
            </a:extLst>
          </p:cNvPr>
          <p:cNvSpPr txBox="1"/>
          <p:nvPr/>
        </p:nvSpPr>
        <p:spPr>
          <a:xfrm>
            <a:off x="3757295" y="1057325"/>
            <a:ext cx="7769803" cy="2609176"/>
          </a:xfrm>
          <a:prstGeom prst="rect">
            <a:avLst/>
          </a:prstGeom>
          <a:noFill/>
        </p:spPr>
        <p:txBody>
          <a:bodyPr wrap="square" lIns="91440" tIns="45720" rIns="91440" bIns="45720" rtlCol="0" anchor="t">
            <a:spAutoFit/>
          </a:bodyPr>
          <a:lstStyle/>
          <a:p>
            <a:pPr lvl="0" defTabSz="800100">
              <a:lnSpc>
                <a:spcPct val="90000"/>
              </a:lnSpc>
              <a:spcBef>
                <a:spcPct val="0"/>
              </a:spcBef>
              <a:spcAft>
                <a:spcPct val="35000"/>
              </a:spcAft>
            </a:pPr>
            <a:r>
              <a:rPr lang="it-IT" b="1" dirty="0">
                <a:solidFill>
                  <a:schemeClr val="bg1"/>
                </a:solidFill>
                <a:latin typeface="Titillium Web" pitchFamily="2" charset="77"/>
                <a:cs typeface="Times New Roman" panose="02020603050405020304" pitchFamily="18" charset="0"/>
              </a:rPr>
              <a:t>Conferenza Unificata del 5 febbraio 2026:</a:t>
            </a:r>
          </a:p>
          <a:p>
            <a:pPr lvl="0" algn="just" defTabSz="800100">
              <a:lnSpc>
                <a:spcPct val="90000"/>
              </a:lnSpc>
              <a:spcBef>
                <a:spcPct val="0"/>
              </a:spcBef>
              <a:spcAft>
                <a:spcPct val="35000"/>
              </a:spcAft>
            </a:pPr>
            <a:r>
              <a:rPr lang="it-IT" b="1" u="sng" dirty="0">
                <a:solidFill>
                  <a:schemeClr val="bg1"/>
                </a:solidFill>
                <a:latin typeface="TITILLIUM WEBSEMIBOLD"/>
                <a:cs typeface="Times New Roman"/>
              </a:rPr>
              <a:t>Principali Provvedimenti discussi</a:t>
            </a:r>
            <a:r>
              <a:rPr lang="it-IT" b="1" dirty="0">
                <a:solidFill>
                  <a:schemeClr val="bg1"/>
                </a:solidFill>
                <a:latin typeface="TITILLIUM WEBSEMIBOLD"/>
                <a:cs typeface="Times New Roman"/>
              </a:rPr>
              <a:t>: </a:t>
            </a:r>
            <a:r>
              <a:rPr lang="it-IT" sz="1600" dirty="0">
                <a:solidFill>
                  <a:schemeClr val="bg1"/>
                </a:solidFill>
                <a:latin typeface="TITILLIUM WEBSEMIBOLD"/>
                <a:cs typeface="Times New Roman"/>
              </a:rPr>
              <a:t>Linee guida progettazione della Cartella Sociale informatizzata; organizzazione Commissione organizzatrice nazionale dei Nuovi giochi della gioventù; modalità di erogazione del servizio di sostegno psicologico allo studente;</a:t>
            </a:r>
            <a:r>
              <a:rPr lang="it-IT" dirty="0"/>
              <a:t> </a:t>
            </a:r>
            <a:r>
              <a:rPr lang="it-IT" sz="1600" dirty="0">
                <a:solidFill>
                  <a:schemeClr val="bg1"/>
                </a:solidFill>
                <a:latin typeface="TITILLIUM WEBSEMIBOLD"/>
                <a:cs typeface="Times New Roman"/>
              </a:rPr>
              <a:t>ripartizione del Fondo per le mense scolastiche biologiche; Piano triennale delle attività 2026-2028 di Formez PA; Modifiche alla legge 15 aprile 2024, n. 55, in materia di disciplina delle professioni pedagogiche ed educative; trattamento dati personali da parte del Dipartimento dell’amministrazione penitenziaria; dl Proroga termini e dl Referendum; Definizione dei criteri per la classificazione dei comuni montani.</a:t>
            </a:r>
            <a:endParaRPr lang="it-IT" sz="1600" dirty="0">
              <a:solidFill>
                <a:schemeClr val="bg1"/>
              </a:solidFill>
              <a:latin typeface="TITILLIUM WEBSEMIBOLD"/>
              <a:cs typeface="Times New Roman"/>
              <a:hlinkClick r:id="rId3">
                <a:extLst>
                  <a:ext uri="{A12FA001-AC4F-418D-AE19-62706E023703}">
                    <ahyp:hlinkClr xmlns:ahyp="http://schemas.microsoft.com/office/drawing/2018/hyperlinkcolor" val="tx"/>
                  </a:ext>
                </a:extLst>
              </a:hlinkClick>
            </a:endParaRPr>
          </a:p>
          <a:p>
            <a:pPr lvl="0" algn="just" defTabSz="800100">
              <a:lnSpc>
                <a:spcPct val="90000"/>
              </a:lnSpc>
              <a:spcBef>
                <a:spcPct val="0"/>
              </a:spcBef>
              <a:spcAft>
                <a:spcPct val="35000"/>
              </a:spcAft>
            </a:pPr>
            <a:r>
              <a:rPr lang="it-IT" dirty="0">
                <a:solidFill>
                  <a:schemeClr val="bg1"/>
                </a:solidFill>
                <a:latin typeface="TITILLIUM WEBSEMIBOLD"/>
                <a:cs typeface="Times New Roman"/>
                <a:hlinkClick r:id="rId4">
                  <a:extLst>
                    <a:ext uri="{A12FA001-AC4F-418D-AE19-62706E023703}">
                      <ahyp:hlinkClr xmlns:ahyp="http://schemas.microsoft.com/office/drawing/2018/hyperlinkcolor" val="tx"/>
                    </a:ext>
                  </a:extLst>
                </a:hlinkClick>
              </a:rPr>
              <a:t>Esito dei lavori e documenti</a:t>
            </a:r>
            <a:endParaRPr lang="it-IT" dirty="0">
              <a:solidFill>
                <a:schemeClr val="bg1"/>
              </a:solidFill>
              <a:latin typeface="TITILLIUM WEBSEMIBOLD"/>
              <a:cs typeface="Times New Roman"/>
            </a:endParaRPr>
          </a:p>
        </p:txBody>
      </p:sp>
      <p:sp>
        <p:nvSpPr>
          <p:cNvPr id="13" name="CasellaDiTesto 12">
            <a:extLst>
              <a:ext uri="{FF2B5EF4-FFF2-40B4-BE49-F238E27FC236}">
                <a16:creationId xmlns:a16="http://schemas.microsoft.com/office/drawing/2014/main" id="{446EECC5-47B7-EAA1-502B-89D7A48044DF}"/>
              </a:ext>
            </a:extLst>
          </p:cNvPr>
          <p:cNvSpPr txBox="1"/>
          <p:nvPr/>
        </p:nvSpPr>
        <p:spPr>
          <a:xfrm>
            <a:off x="3816957" y="4207554"/>
            <a:ext cx="7246620" cy="2581476"/>
          </a:xfrm>
          <a:prstGeom prst="rect">
            <a:avLst/>
          </a:prstGeom>
          <a:noFill/>
        </p:spPr>
        <p:txBody>
          <a:bodyPr wrap="square" lIns="91440" tIns="45720" rIns="91440" bIns="45720" rtlCol="0" anchor="t">
            <a:spAutoFit/>
          </a:bodyPr>
          <a:lstStyle/>
          <a:p>
            <a:pPr lvl="0" defTabSz="800100">
              <a:lnSpc>
                <a:spcPct val="90000"/>
              </a:lnSpc>
              <a:spcBef>
                <a:spcPct val="0"/>
              </a:spcBef>
              <a:spcAft>
                <a:spcPct val="35000"/>
              </a:spcAft>
            </a:pPr>
            <a:r>
              <a:rPr lang="it-IT" b="1" dirty="0">
                <a:solidFill>
                  <a:schemeClr val="bg1"/>
                </a:solidFill>
                <a:latin typeface="Titillium Web" pitchFamily="2" charset="77"/>
              </a:rPr>
              <a:t>Conferenza Unificata del 15 gennaio 2026:</a:t>
            </a:r>
          </a:p>
          <a:p>
            <a:pPr lvl="0" algn="just" defTabSz="800100">
              <a:lnSpc>
                <a:spcPct val="90000"/>
              </a:lnSpc>
              <a:spcBef>
                <a:spcPct val="0"/>
              </a:spcBef>
              <a:spcAft>
                <a:spcPct val="35000"/>
              </a:spcAft>
            </a:pPr>
            <a:r>
              <a:rPr lang="it-IT" b="1" u="sng" dirty="0">
                <a:solidFill>
                  <a:schemeClr val="bg1"/>
                </a:solidFill>
                <a:latin typeface="TITILLIUM WEBSEMIBOLD"/>
              </a:rPr>
              <a:t>Principali Provvedimenti </a:t>
            </a:r>
            <a:r>
              <a:rPr lang="it-IT" b="1" u="sng" dirty="0">
                <a:solidFill>
                  <a:schemeClr val="bg1"/>
                </a:solidFill>
                <a:ea typeface="+mn-lt"/>
                <a:cs typeface="+mn-lt"/>
              </a:rPr>
              <a:t>discussi</a:t>
            </a:r>
            <a:r>
              <a:rPr lang="it-IT" b="1" dirty="0">
                <a:solidFill>
                  <a:schemeClr val="bg1"/>
                </a:solidFill>
                <a:latin typeface="TITILLIUM WEBSEMIBOLD"/>
              </a:rPr>
              <a:t>: </a:t>
            </a:r>
            <a:r>
              <a:rPr lang="it-IT" sz="1600" dirty="0">
                <a:solidFill>
                  <a:schemeClr val="bg1"/>
                </a:solidFill>
                <a:latin typeface="TITILLIUM WEBSEMIBOLD"/>
              </a:rPr>
              <a:t>Criteri di riparto Fondo regionale di protezione civile; Piano nazionale anticorruzione 2025; Piano nazionale anticorruzione 2025; Disposizioni per l’adeguamento della normativa nazionale al regolamento (UE) relativo alle batterie e ai rifiuti di batterie; protocollo di intesa per il coordinamento delle attività inerenti alla rilevazione statistica sull’incidentalità stradale; Disposizioni in materia di revisione della struttura organizzativa e ordinativa della sanità militare; Delega al Governo per la riforma della legislazione farmaceutica in materia di prestazione di servizi sanitari sul territorio.</a:t>
            </a:r>
            <a:endParaRPr lang="it-IT" sz="1600" dirty="0">
              <a:solidFill>
                <a:schemeClr val="bg1"/>
              </a:solidFill>
              <a:latin typeface="TITILLIUM WEBSEMIBOLD"/>
              <a:hlinkClick r:id="rId5">
                <a:extLst>
                  <a:ext uri="{A12FA001-AC4F-418D-AE19-62706E023703}">
                    <ahyp:hlinkClr xmlns:ahyp="http://schemas.microsoft.com/office/drawing/2018/hyperlinkcolor" val="tx"/>
                  </a:ext>
                </a:extLst>
              </a:hlinkClick>
            </a:endParaRPr>
          </a:p>
          <a:p>
            <a:pPr lvl="0" algn="just" defTabSz="800100">
              <a:lnSpc>
                <a:spcPct val="90000"/>
              </a:lnSpc>
              <a:spcBef>
                <a:spcPct val="0"/>
              </a:spcBef>
              <a:spcAft>
                <a:spcPct val="35000"/>
              </a:spcAft>
            </a:pPr>
            <a:r>
              <a:rPr lang="it-IT" dirty="0">
                <a:solidFill>
                  <a:schemeClr val="bg1"/>
                </a:solidFill>
                <a:latin typeface="TITILLIUM WEBSEMIBOLD"/>
                <a:cs typeface="Times New Roman"/>
                <a:hlinkClick r:id="rId6">
                  <a:extLst>
                    <a:ext uri="{A12FA001-AC4F-418D-AE19-62706E023703}">
                      <ahyp:hlinkClr xmlns:ahyp="http://schemas.microsoft.com/office/drawing/2018/hyperlinkcolor" val="tx"/>
                    </a:ext>
                  </a:extLst>
                </a:hlinkClick>
              </a:rPr>
              <a:t>Esito dei lavori e documenti</a:t>
            </a:r>
            <a:endParaRPr lang="it-IT" dirty="0">
              <a:solidFill>
                <a:schemeClr val="bg1"/>
              </a:solidFill>
              <a:latin typeface="TITILLIUM WEBSEMIBOLD"/>
              <a:cs typeface="Times New Roman"/>
            </a:endParaRPr>
          </a:p>
        </p:txBody>
      </p:sp>
      <p:pic>
        <p:nvPicPr>
          <p:cNvPr id="2" name="Immagine 1" descr="Immagine che contiene Carattere, Elementi grafici, simbolo, testo&#10;&#10;Il contenuto generato dall'IA potrebbe non essere corretto.">
            <a:extLst>
              <a:ext uri="{FF2B5EF4-FFF2-40B4-BE49-F238E27FC236}">
                <a16:creationId xmlns:a16="http://schemas.microsoft.com/office/drawing/2014/main" id="{DF5DC9EB-E0AA-E254-2104-E3138B7A1176}"/>
              </a:ext>
            </a:extLst>
          </p:cNvPr>
          <p:cNvPicPr>
            <a:picLocks noChangeAspect="1"/>
          </p:cNvPicPr>
          <p:nvPr/>
        </p:nvPicPr>
        <p:blipFill>
          <a:blip r:embed="rId7"/>
          <a:stretch>
            <a:fillRect/>
          </a:stretch>
        </p:blipFill>
        <p:spPr>
          <a:xfrm>
            <a:off x="3282645" y="2227627"/>
            <a:ext cx="534312" cy="534312"/>
          </a:xfrm>
          <a:prstGeom prst="rect">
            <a:avLst/>
          </a:prstGeom>
          <a:solidFill>
            <a:schemeClr val="tx2">
              <a:lumMod val="50000"/>
              <a:lumOff val="50000"/>
            </a:schemeClr>
          </a:solidFill>
        </p:spPr>
      </p:pic>
      <p:pic>
        <p:nvPicPr>
          <p:cNvPr id="3" name="Immagine 2" descr="Immagine che contiene Carattere, Elementi grafici, simbolo, testo&#10;&#10;Il contenuto generato dall'IA potrebbe non essere corretto.">
            <a:extLst>
              <a:ext uri="{FF2B5EF4-FFF2-40B4-BE49-F238E27FC236}">
                <a16:creationId xmlns:a16="http://schemas.microsoft.com/office/drawing/2014/main" id="{8311F0F7-3C61-0214-3216-6B989DCDCCFA}"/>
              </a:ext>
            </a:extLst>
          </p:cNvPr>
          <p:cNvPicPr>
            <a:picLocks noChangeAspect="1"/>
          </p:cNvPicPr>
          <p:nvPr/>
        </p:nvPicPr>
        <p:blipFill>
          <a:blip r:embed="rId7"/>
          <a:stretch>
            <a:fillRect/>
          </a:stretch>
        </p:blipFill>
        <p:spPr>
          <a:xfrm>
            <a:off x="3291414" y="4898738"/>
            <a:ext cx="534312" cy="534312"/>
          </a:xfrm>
          <a:prstGeom prst="rect">
            <a:avLst/>
          </a:prstGeom>
          <a:solidFill>
            <a:schemeClr val="tx2">
              <a:lumMod val="50000"/>
              <a:lumOff val="50000"/>
            </a:schemeClr>
          </a:solidFill>
        </p:spPr>
      </p:pic>
    </p:spTree>
    <p:extLst>
      <p:ext uri="{BB962C8B-B14F-4D97-AF65-F5344CB8AC3E}">
        <p14:creationId xmlns:p14="http://schemas.microsoft.com/office/powerpoint/2010/main" val="267802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CE43-BA9E-5E14-8F66-F2B62E57D56A}"/>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443ABA22-2022-F0D9-EE8F-18DACFB8C798}"/>
              </a:ext>
            </a:extLst>
          </p:cNvPr>
          <p:cNvSpPr txBox="1"/>
          <p:nvPr/>
        </p:nvSpPr>
        <p:spPr>
          <a:xfrm>
            <a:off x="3007360" y="458598"/>
            <a:ext cx="8128000" cy="523220"/>
          </a:xfrm>
          <a:prstGeom prst="rect">
            <a:avLst/>
          </a:prstGeom>
          <a:noFill/>
        </p:spPr>
        <p:txBody>
          <a:bodyPr wrap="square" rtlCol="0">
            <a:spAutoFit/>
          </a:bodyPr>
          <a:lstStyle/>
          <a:p>
            <a:r>
              <a:rPr lang="it-IT" sz="2800" b="1" dirty="0">
                <a:solidFill>
                  <a:srgbClr val="0070C0"/>
                </a:solidFill>
                <a:latin typeface="Titillium Web" pitchFamily="2" charset="77"/>
              </a:rPr>
              <a:t>Sedi di concertazione – Conferenza Stato Città</a:t>
            </a:r>
          </a:p>
        </p:txBody>
      </p:sp>
      <p:pic>
        <p:nvPicPr>
          <p:cNvPr id="4" name="Immagine 3" descr="Immagine che contiene Carattere, Elementi grafici, testo, design&#10;&#10;Il contenuto generato dall'IA potrebbe non essere corretto.">
            <a:extLst>
              <a:ext uri="{FF2B5EF4-FFF2-40B4-BE49-F238E27FC236}">
                <a16:creationId xmlns:a16="http://schemas.microsoft.com/office/drawing/2014/main" id="{35752E93-9461-AB07-C5D5-9D71EB4EBB28}"/>
              </a:ext>
            </a:extLst>
          </p:cNvPr>
          <p:cNvPicPr>
            <a:picLocks noChangeAspect="1"/>
          </p:cNvPicPr>
          <p:nvPr/>
        </p:nvPicPr>
        <p:blipFill>
          <a:blip r:embed="rId2"/>
          <a:stretch>
            <a:fillRect/>
          </a:stretch>
        </p:blipFill>
        <p:spPr>
          <a:xfrm>
            <a:off x="769674" y="458598"/>
            <a:ext cx="1075698" cy="1566144"/>
          </a:xfrm>
          <a:prstGeom prst="rect">
            <a:avLst/>
          </a:prstGeom>
        </p:spPr>
      </p:pic>
      <p:sp>
        <p:nvSpPr>
          <p:cNvPr id="2" name="Rettangolo con angoli arrotondati 1">
            <a:extLst>
              <a:ext uri="{FF2B5EF4-FFF2-40B4-BE49-F238E27FC236}">
                <a16:creationId xmlns:a16="http://schemas.microsoft.com/office/drawing/2014/main" id="{0099697C-37F7-BD84-EE81-A81F042E3842}"/>
              </a:ext>
            </a:extLst>
          </p:cNvPr>
          <p:cNvSpPr/>
          <p:nvPr/>
        </p:nvSpPr>
        <p:spPr>
          <a:xfrm>
            <a:off x="3007360" y="1169891"/>
            <a:ext cx="8703945" cy="215650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70C0"/>
              </a:solidFill>
            </a:endParaRPr>
          </a:p>
        </p:txBody>
      </p:sp>
      <p:sp>
        <p:nvSpPr>
          <p:cNvPr id="6" name="Rettangolo con angoli arrotondati 5">
            <a:extLst>
              <a:ext uri="{FF2B5EF4-FFF2-40B4-BE49-F238E27FC236}">
                <a16:creationId xmlns:a16="http://schemas.microsoft.com/office/drawing/2014/main" id="{D917E269-C1D8-9659-94B0-CEB03310A1D5}"/>
              </a:ext>
            </a:extLst>
          </p:cNvPr>
          <p:cNvSpPr/>
          <p:nvPr/>
        </p:nvSpPr>
        <p:spPr>
          <a:xfrm>
            <a:off x="3007360" y="3756935"/>
            <a:ext cx="8703945" cy="239132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70C0"/>
              </a:solidFill>
            </a:endParaRPr>
          </a:p>
        </p:txBody>
      </p:sp>
      <p:sp>
        <p:nvSpPr>
          <p:cNvPr id="10" name="CasellaDiTesto 9">
            <a:extLst>
              <a:ext uri="{FF2B5EF4-FFF2-40B4-BE49-F238E27FC236}">
                <a16:creationId xmlns:a16="http://schemas.microsoft.com/office/drawing/2014/main" id="{72F7ABBB-D64A-D471-40D5-7DB10AE61592}"/>
              </a:ext>
            </a:extLst>
          </p:cNvPr>
          <p:cNvSpPr txBox="1"/>
          <p:nvPr/>
        </p:nvSpPr>
        <p:spPr>
          <a:xfrm>
            <a:off x="4138303" y="1351879"/>
            <a:ext cx="7378065" cy="1489639"/>
          </a:xfrm>
          <a:prstGeom prst="rect">
            <a:avLst/>
          </a:prstGeom>
          <a:noFill/>
        </p:spPr>
        <p:txBody>
          <a:bodyPr wrap="square" lIns="91440" tIns="45720" rIns="91440" bIns="45720" rtlCol="0" anchor="t">
            <a:spAutoFit/>
          </a:bodyPr>
          <a:lstStyle/>
          <a:p>
            <a:pPr algn="just"/>
            <a:r>
              <a:rPr lang="it-IT" b="1" dirty="0">
                <a:solidFill>
                  <a:schemeClr val="bg1"/>
                </a:solidFill>
                <a:latin typeface="Titillium Web" pitchFamily="2" charset="77"/>
              </a:rPr>
              <a:t>Conferenza Stato Città del 21 gennaio 2026</a:t>
            </a:r>
          </a:p>
          <a:p>
            <a:r>
              <a:rPr lang="it-IT" b="1" u="sng" dirty="0">
                <a:solidFill>
                  <a:schemeClr val="bg1"/>
                </a:solidFill>
                <a:latin typeface="TITILLIUM WEBSEMIBOLD"/>
              </a:rPr>
              <a:t>Principali Provvedimenti </a:t>
            </a:r>
            <a:r>
              <a:rPr lang="it-IT" b="1" u="sng" dirty="0">
                <a:solidFill>
                  <a:schemeClr val="bg1"/>
                </a:solidFill>
                <a:ea typeface="+mn-lt"/>
                <a:cs typeface="+mn-lt"/>
              </a:rPr>
              <a:t>discussi</a:t>
            </a:r>
            <a:r>
              <a:rPr lang="it-IT" sz="1600" dirty="0">
                <a:solidFill>
                  <a:schemeClr val="bg1"/>
                </a:solidFill>
                <a:latin typeface="TITILLIUM WEBSEMIBOLD"/>
              </a:rPr>
              <a:t>: Accordo sul Fondo di Solidarietà Comunale per l’anno 2026.</a:t>
            </a:r>
            <a:endParaRPr lang="it-IT" dirty="0">
              <a:solidFill>
                <a:schemeClr val="bg1"/>
              </a:solidFill>
            </a:endParaRPr>
          </a:p>
          <a:p>
            <a:br>
              <a:rPr lang="it-IT" sz="800" dirty="0">
                <a:latin typeface="Titillium Web" pitchFamily="2" charset="77"/>
                <a:hlinkClick r:id="rId3" invalidUrl="http://">
                  <a:extLst>
                    <a:ext uri="{A12FA001-AC4F-418D-AE19-62706E023703}">
                      <ahyp:hlinkClr xmlns:ahyp="http://schemas.microsoft.com/office/drawing/2018/hyperlinkcolor" val="tx"/>
                    </a:ext>
                  </a:extLst>
                </a:hlinkClick>
              </a:rPr>
            </a:br>
            <a:r>
              <a:rPr lang="it-IT" sz="1600" dirty="0">
                <a:solidFill>
                  <a:schemeClr val="bg1"/>
                </a:solidFill>
                <a:latin typeface="Titillium Web" pitchFamily="2" charset="77"/>
                <a:hlinkClick r:id="rId4">
                  <a:extLst>
                    <a:ext uri="{A12FA001-AC4F-418D-AE19-62706E023703}">
                      <ahyp:hlinkClr xmlns:ahyp="http://schemas.microsoft.com/office/drawing/2018/hyperlinkcolor" val="tx"/>
                    </a:ext>
                  </a:extLst>
                </a:hlinkClick>
              </a:rPr>
              <a:t>Esito dei lavori e documenti</a:t>
            </a:r>
            <a:endParaRPr lang="it-IT" sz="1600" dirty="0">
              <a:solidFill>
                <a:schemeClr val="bg1"/>
              </a:solidFill>
              <a:latin typeface="Titillium Web" pitchFamily="2" charset="77"/>
            </a:endParaRPr>
          </a:p>
          <a:p>
            <a:pPr lvl="0" defTabSz="800100">
              <a:lnSpc>
                <a:spcPct val="90000"/>
              </a:lnSpc>
              <a:spcBef>
                <a:spcPct val="0"/>
              </a:spcBef>
              <a:spcAft>
                <a:spcPct val="35000"/>
              </a:spcAft>
            </a:pPr>
            <a:endParaRPr lang="it-IT" sz="1600" dirty="0">
              <a:solidFill>
                <a:schemeClr val="bg1"/>
              </a:solidFill>
              <a:latin typeface="Titillium Web" pitchFamily="2" charset="77"/>
              <a:cs typeface="Times New Roman" panose="02020603050405020304" pitchFamily="18" charset="0"/>
            </a:endParaRPr>
          </a:p>
        </p:txBody>
      </p:sp>
      <p:sp>
        <p:nvSpPr>
          <p:cNvPr id="12" name="CasellaDiTesto 11">
            <a:extLst>
              <a:ext uri="{FF2B5EF4-FFF2-40B4-BE49-F238E27FC236}">
                <a16:creationId xmlns:a16="http://schemas.microsoft.com/office/drawing/2014/main" id="{734DF95D-307A-C543-D994-4CC652208F7E}"/>
              </a:ext>
            </a:extLst>
          </p:cNvPr>
          <p:cNvSpPr txBox="1"/>
          <p:nvPr/>
        </p:nvSpPr>
        <p:spPr>
          <a:xfrm>
            <a:off x="4152336" y="4135416"/>
            <a:ext cx="7246620" cy="1384995"/>
          </a:xfrm>
          <a:prstGeom prst="rect">
            <a:avLst/>
          </a:prstGeom>
          <a:noFill/>
        </p:spPr>
        <p:txBody>
          <a:bodyPr wrap="square" lIns="91440" tIns="45720" rIns="91440" bIns="45720" rtlCol="0" anchor="t">
            <a:spAutoFit/>
          </a:bodyPr>
          <a:lstStyle/>
          <a:p>
            <a:pPr algn="just"/>
            <a:r>
              <a:rPr lang="it-IT" b="1" dirty="0">
                <a:solidFill>
                  <a:schemeClr val="bg1"/>
                </a:solidFill>
                <a:latin typeface="Titillium Web" pitchFamily="2" charset="77"/>
              </a:rPr>
              <a:t>Conferenza Stato Città del 24 febbraio 2026:</a:t>
            </a:r>
          </a:p>
          <a:p>
            <a:pPr algn="just"/>
            <a:r>
              <a:rPr lang="it-IT" b="1" u="sng" dirty="0">
                <a:solidFill>
                  <a:schemeClr val="bg1"/>
                </a:solidFill>
                <a:latin typeface="TITILLIUM WEBSEMIBOLD"/>
              </a:rPr>
              <a:t>Principali Provvedimenti </a:t>
            </a:r>
            <a:r>
              <a:rPr lang="it-IT" b="1" u="sng" dirty="0">
                <a:solidFill>
                  <a:schemeClr val="bg1"/>
                </a:solidFill>
                <a:ea typeface="+mn-lt"/>
                <a:cs typeface="+mn-lt"/>
              </a:rPr>
              <a:t>discussi</a:t>
            </a:r>
            <a:r>
              <a:rPr lang="it-IT" u="sng" dirty="0">
                <a:solidFill>
                  <a:schemeClr val="bg1"/>
                </a:solidFill>
                <a:latin typeface="Titillium Web"/>
              </a:rPr>
              <a:t>: </a:t>
            </a:r>
            <a:r>
              <a:rPr lang="it-IT" sz="1600" dirty="0">
                <a:solidFill>
                  <a:schemeClr val="bg1"/>
                </a:solidFill>
                <a:hlinkClick r:id="rId5">
                  <a:extLst>
                    <a:ext uri="{A12FA001-AC4F-418D-AE19-62706E023703}">
                      <ahyp:hlinkClr xmlns:ahyp="http://schemas.microsoft.com/office/drawing/2018/hyperlinkcolor" val="tx"/>
                    </a:ext>
                  </a:extLst>
                </a:hlinkClick>
              </a:rPr>
              <a:t>Comuni, da Stato-Città ok differimento bilanci al 31 marzo 2026 per Sardegna, Sicilia e Calabria</a:t>
            </a:r>
            <a:r>
              <a:rPr lang="it-IT" sz="1600" dirty="0">
                <a:solidFill>
                  <a:schemeClr val="bg1"/>
                </a:solidFill>
              </a:rPr>
              <a:t>.</a:t>
            </a:r>
          </a:p>
          <a:p>
            <a:pPr algn="just"/>
            <a:endParaRPr lang="it-IT" sz="1600" dirty="0">
              <a:solidFill>
                <a:schemeClr val="bg1"/>
              </a:solidFill>
              <a:latin typeface="Titillium Web" pitchFamily="2" charset="77"/>
              <a:hlinkClick r:id="rId6">
                <a:extLst>
                  <a:ext uri="{A12FA001-AC4F-418D-AE19-62706E023703}">
                    <ahyp:hlinkClr xmlns:ahyp="http://schemas.microsoft.com/office/drawing/2018/hyperlinkcolor" val="tx"/>
                  </a:ext>
                </a:extLst>
              </a:hlinkClick>
            </a:endParaRPr>
          </a:p>
          <a:p>
            <a:pPr algn="just"/>
            <a:r>
              <a:rPr lang="it-IT" sz="1600" dirty="0">
                <a:solidFill>
                  <a:schemeClr val="bg1"/>
                </a:solidFill>
                <a:latin typeface="Titillium Web" pitchFamily="2" charset="77"/>
                <a:hlinkClick r:id="rId7">
                  <a:extLst>
                    <a:ext uri="{A12FA001-AC4F-418D-AE19-62706E023703}">
                      <ahyp:hlinkClr xmlns:ahyp="http://schemas.microsoft.com/office/drawing/2018/hyperlinkcolor" val="tx"/>
                    </a:ext>
                  </a:extLst>
                </a:hlinkClick>
              </a:rPr>
              <a:t>Esito dei lavori e documenti</a:t>
            </a:r>
            <a:endParaRPr lang="it-IT" sz="1600" dirty="0">
              <a:solidFill>
                <a:schemeClr val="bg1"/>
              </a:solidFill>
              <a:latin typeface="Titillium Web" pitchFamily="2" charset="77"/>
            </a:endParaRPr>
          </a:p>
        </p:txBody>
      </p:sp>
      <p:pic>
        <p:nvPicPr>
          <p:cNvPr id="13" name="Immagine 12" descr="Immagine che contiene Carattere, Elementi grafici, simbolo, testo&#10;&#10;Il contenuto generato dall'IA potrebbe non essere corretto.">
            <a:extLst>
              <a:ext uri="{FF2B5EF4-FFF2-40B4-BE49-F238E27FC236}">
                <a16:creationId xmlns:a16="http://schemas.microsoft.com/office/drawing/2014/main" id="{9599C416-4642-018B-DC95-476D0037F307}"/>
              </a:ext>
            </a:extLst>
          </p:cNvPr>
          <p:cNvPicPr>
            <a:picLocks noChangeAspect="1"/>
          </p:cNvPicPr>
          <p:nvPr/>
        </p:nvPicPr>
        <p:blipFill>
          <a:blip r:embed="rId8"/>
          <a:stretch>
            <a:fillRect/>
          </a:stretch>
        </p:blipFill>
        <p:spPr>
          <a:xfrm>
            <a:off x="3281483" y="1942988"/>
            <a:ext cx="534312" cy="534312"/>
          </a:xfrm>
          <a:prstGeom prst="rect">
            <a:avLst/>
          </a:prstGeom>
          <a:solidFill>
            <a:srgbClr val="0070C0"/>
          </a:solidFill>
        </p:spPr>
      </p:pic>
      <p:pic>
        <p:nvPicPr>
          <p:cNvPr id="15" name="Immagine 14" descr="Immagine che contiene Carattere, Elementi grafici, simbolo, testo&#10;&#10;Il contenuto generato dall'IA potrebbe non essere corretto.">
            <a:extLst>
              <a:ext uri="{FF2B5EF4-FFF2-40B4-BE49-F238E27FC236}">
                <a16:creationId xmlns:a16="http://schemas.microsoft.com/office/drawing/2014/main" id="{34AAD76D-1703-CED1-8830-EB8D1D587776}"/>
              </a:ext>
            </a:extLst>
          </p:cNvPr>
          <p:cNvPicPr>
            <a:picLocks noChangeAspect="1"/>
          </p:cNvPicPr>
          <p:nvPr/>
        </p:nvPicPr>
        <p:blipFill>
          <a:blip r:embed="rId8"/>
          <a:stretch>
            <a:fillRect/>
          </a:stretch>
        </p:blipFill>
        <p:spPr>
          <a:xfrm>
            <a:off x="3312692" y="4688736"/>
            <a:ext cx="534312" cy="527726"/>
          </a:xfrm>
          <a:prstGeom prst="rect">
            <a:avLst/>
          </a:prstGeom>
        </p:spPr>
      </p:pic>
    </p:spTree>
    <p:extLst>
      <p:ext uri="{BB962C8B-B14F-4D97-AF65-F5344CB8AC3E}">
        <p14:creationId xmlns:p14="http://schemas.microsoft.com/office/powerpoint/2010/main" val="301835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BF577C2B-F2B1-1AC5-F2C3-6A32D3A1F46B}"/>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A780A748-6E46-1847-CF39-92467D6688F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14</a:t>
            </a:fld>
            <a:endParaRPr lang="it-IT" dirty="0"/>
          </a:p>
        </p:txBody>
      </p:sp>
      <p:sp>
        <p:nvSpPr>
          <p:cNvPr id="10" name="CasellaDiTesto 9">
            <a:extLst>
              <a:ext uri="{FF2B5EF4-FFF2-40B4-BE49-F238E27FC236}">
                <a16:creationId xmlns:a16="http://schemas.microsoft.com/office/drawing/2014/main" id="{E89E24C8-0F5D-5AD3-AFA8-8E8C4A50836E}"/>
              </a:ext>
            </a:extLst>
          </p:cNvPr>
          <p:cNvSpPr txBox="1"/>
          <p:nvPr/>
        </p:nvSpPr>
        <p:spPr>
          <a:xfrm>
            <a:off x="2919392" y="292847"/>
            <a:ext cx="6797040" cy="523220"/>
          </a:xfrm>
          <a:prstGeom prst="rect">
            <a:avLst/>
          </a:prstGeom>
          <a:noFill/>
        </p:spPr>
        <p:txBody>
          <a:bodyPr wrap="square" rtlCol="0">
            <a:spAutoFit/>
          </a:bodyPr>
          <a:lstStyle/>
          <a:p>
            <a:r>
              <a:rPr lang="it-IT" sz="2800" b="1" dirty="0">
                <a:solidFill>
                  <a:schemeClr val="accent2">
                    <a:lumMod val="75000"/>
                  </a:schemeClr>
                </a:solidFill>
                <a:latin typeface="Titillium Web" pitchFamily="2" charset="77"/>
              </a:rPr>
              <a:t>Note e Pubblicazioni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27620EAA-34F5-5B0D-4773-208196277B0E}"/>
              </a:ext>
            </a:extLst>
          </p:cNvPr>
          <p:cNvPicPr>
            <a:picLocks noChangeAspect="1"/>
          </p:cNvPicPr>
          <p:nvPr/>
        </p:nvPicPr>
        <p:blipFill>
          <a:blip r:embed="rId3"/>
          <a:stretch>
            <a:fillRect/>
          </a:stretch>
        </p:blipFill>
        <p:spPr>
          <a:xfrm>
            <a:off x="769674" y="458598"/>
            <a:ext cx="1075698" cy="1566144"/>
          </a:xfrm>
          <a:prstGeom prst="rect">
            <a:avLst/>
          </a:prstGeom>
        </p:spPr>
      </p:pic>
      <p:sp>
        <p:nvSpPr>
          <p:cNvPr id="4" name="CasellaDiTesto 3">
            <a:extLst>
              <a:ext uri="{FF2B5EF4-FFF2-40B4-BE49-F238E27FC236}">
                <a16:creationId xmlns:a16="http://schemas.microsoft.com/office/drawing/2014/main" id="{93F798D8-4172-8DB9-1FA8-C8C6CDAD3B04}"/>
              </a:ext>
            </a:extLst>
          </p:cNvPr>
          <p:cNvSpPr txBox="1"/>
          <p:nvPr/>
        </p:nvSpPr>
        <p:spPr>
          <a:xfrm>
            <a:off x="3814738" y="3207060"/>
            <a:ext cx="7465972" cy="861774"/>
          </a:xfrm>
          <a:prstGeom prst="rect">
            <a:avLst/>
          </a:prstGeom>
          <a:noFill/>
        </p:spPr>
        <p:txBody>
          <a:bodyPr wrap="square" rtlCol="0">
            <a:spAutoFit/>
          </a:bodyPr>
          <a:lstStyle/>
          <a:p>
            <a:pPr algn="just"/>
            <a:r>
              <a:rPr lang="it-IT" dirty="0">
                <a:hlinkClick r:id="rId4"/>
              </a:rPr>
              <a:t>Nota</a:t>
            </a:r>
            <a:r>
              <a:rPr lang="it-IT" dirty="0"/>
              <a:t> – </a:t>
            </a:r>
            <a:r>
              <a:rPr lang="it-IT" sz="1600" dirty="0"/>
              <a:t>Legge n. 1/2026 recante «Modifiche alla legge 14 gennaio 1994, n. 20, e altre disposizioni nonché delega al Governo in materia di funzioni della Corte dei Conti e di responsabilità amministrativa e per danno erariale»</a:t>
            </a:r>
            <a:endParaRPr lang="it-IT" sz="1600" dirty="0">
              <a:highlight>
                <a:srgbClr val="FFFF00"/>
              </a:highlight>
            </a:endParaRPr>
          </a:p>
        </p:txBody>
      </p:sp>
      <p:sp>
        <p:nvSpPr>
          <p:cNvPr id="5" name="CasellaDiTesto 4">
            <a:extLst>
              <a:ext uri="{FF2B5EF4-FFF2-40B4-BE49-F238E27FC236}">
                <a16:creationId xmlns:a16="http://schemas.microsoft.com/office/drawing/2014/main" id="{D2812E30-3B69-15BE-36BC-A6DE2DAB34BD}"/>
              </a:ext>
            </a:extLst>
          </p:cNvPr>
          <p:cNvSpPr txBox="1"/>
          <p:nvPr/>
        </p:nvSpPr>
        <p:spPr>
          <a:xfrm>
            <a:off x="3805458" y="2283731"/>
            <a:ext cx="6504690" cy="892552"/>
          </a:xfrm>
          <a:prstGeom prst="rect">
            <a:avLst/>
          </a:prstGeom>
          <a:noFill/>
        </p:spPr>
        <p:txBody>
          <a:bodyPr wrap="square" rtlCol="0">
            <a:spAutoFit/>
          </a:bodyPr>
          <a:lstStyle/>
          <a:p>
            <a:r>
              <a:rPr lang="it-IT" dirty="0">
                <a:hlinkClick r:id="rId5"/>
              </a:rPr>
              <a:t>Nota</a:t>
            </a:r>
            <a:r>
              <a:rPr lang="it-IT" dirty="0"/>
              <a:t> – L</a:t>
            </a:r>
            <a:r>
              <a:rPr lang="it-IT" sz="1600" dirty="0"/>
              <a:t>egge di bilancio 2026 (</a:t>
            </a:r>
            <a:r>
              <a:rPr lang="it-IT" sz="1600" dirty="0">
                <a:hlinkClick r:id="rId6"/>
              </a:rPr>
              <a:t>Legge 30 dicembre 2025, n.199</a:t>
            </a:r>
            <a:r>
              <a:rPr lang="it-IT" sz="1600" dirty="0"/>
              <a:t>) </a:t>
            </a:r>
          </a:p>
          <a:p>
            <a:endParaRPr lang="it-IT" sz="1600" dirty="0"/>
          </a:p>
          <a:p>
            <a:pPr algn="just"/>
            <a:endParaRPr lang="it-IT" dirty="0"/>
          </a:p>
        </p:txBody>
      </p:sp>
      <p:pic>
        <p:nvPicPr>
          <p:cNvPr id="8" name="Immagine 7">
            <a:extLst>
              <a:ext uri="{FF2B5EF4-FFF2-40B4-BE49-F238E27FC236}">
                <a16:creationId xmlns:a16="http://schemas.microsoft.com/office/drawing/2014/main" id="{9FCFF650-26AE-CA55-EFF8-30A4F314AED9}"/>
              </a:ext>
            </a:extLst>
          </p:cNvPr>
          <p:cNvPicPr>
            <a:picLocks noChangeAspect="1"/>
          </p:cNvPicPr>
          <p:nvPr/>
        </p:nvPicPr>
        <p:blipFill>
          <a:blip r:embed="rId7"/>
          <a:stretch>
            <a:fillRect/>
          </a:stretch>
        </p:blipFill>
        <p:spPr>
          <a:xfrm>
            <a:off x="2846013" y="1128298"/>
            <a:ext cx="809738" cy="704948"/>
          </a:xfrm>
          <a:prstGeom prst="rect">
            <a:avLst/>
          </a:prstGeom>
        </p:spPr>
      </p:pic>
      <p:pic>
        <p:nvPicPr>
          <p:cNvPr id="12" name="Immagine 11">
            <a:extLst>
              <a:ext uri="{FF2B5EF4-FFF2-40B4-BE49-F238E27FC236}">
                <a16:creationId xmlns:a16="http://schemas.microsoft.com/office/drawing/2014/main" id="{C2586BA9-9388-6F71-813A-FA0B57C9536D}"/>
              </a:ext>
            </a:extLst>
          </p:cNvPr>
          <p:cNvPicPr>
            <a:picLocks noChangeAspect="1"/>
          </p:cNvPicPr>
          <p:nvPr/>
        </p:nvPicPr>
        <p:blipFill>
          <a:blip r:embed="rId7"/>
          <a:stretch>
            <a:fillRect/>
          </a:stretch>
        </p:blipFill>
        <p:spPr>
          <a:xfrm>
            <a:off x="2846013" y="4603503"/>
            <a:ext cx="809738" cy="770930"/>
          </a:xfrm>
          <a:prstGeom prst="rect">
            <a:avLst/>
          </a:prstGeom>
        </p:spPr>
      </p:pic>
      <p:sp>
        <p:nvSpPr>
          <p:cNvPr id="15" name="CasellaDiTesto 14">
            <a:extLst>
              <a:ext uri="{FF2B5EF4-FFF2-40B4-BE49-F238E27FC236}">
                <a16:creationId xmlns:a16="http://schemas.microsoft.com/office/drawing/2014/main" id="{151CCB47-4078-ED03-CDB4-DF54DFB98079}"/>
              </a:ext>
            </a:extLst>
          </p:cNvPr>
          <p:cNvSpPr txBox="1"/>
          <p:nvPr/>
        </p:nvSpPr>
        <p:spPr>
          <a:xfrm>
            <a:off x="3805459" y="1241670"/>
            <a:ext cx="6102096" cy="369332"/>
          </a:xfrm>
          <a:prstGeom prst="rect">
            <a:avLst/>
          </a:prstGeom>
          <a:noFill/>
        </p:spPr>
        <p:txBody>
          <a:bodyPr wrap="square">
            <a:spAutoFit/>
          </a:bodyPr>
          <a:lstStyle/>
          <a:p>
            <a:r>
              <a:rPr lang="it-IT" dirty="0">
                <a:hlinkClick r:id="rId8"/>
              </a:rPr>
              <a:t>Rivista</a:t>
            </a:r>
            <a:r>
              <a:rPr lang="it-IT" dirty="0"/>
              <a:t> Diritto ed Economia dei Comuni n. 3/2025 </a:t>
            </a:r>
            <a:endParaRPr lang="it-IT" dirty="0">
              <a:highlight>
                <a:srgbClr val="FFFF00"/>
              </a:highlight>
            </a:endParaRPr>
          </a:p>
        </p:txBody>
      </p:sp>
      <p:pic>
        <p:nvPicPr>
          <p:cNvPr id="16" name="Immagine 15">
            <a:extLst>
              <a:ext uri="{FF2B5EF4-FFF2-40B4-BE49-F238E27FC236}">
                <a16:creationId xmlns:a16="http://schemas.microsoft.com/office/drawing/2014/main" id="{C66E00D3-6854-27FF-94AF-94DDE9A580A1}"/>
              </a:ext>
            </a:extLst>
          </p:cNvPr>
          <p:cNvPicPr>
            <a:picLocks noChangeAspect="1"/>
          </p:cNvPicPr>
          <p:nvPr/>
        </p:nvPicPr>
        <p:blipFill>
          <a:blip r:embed="rId7"/>
          <a:stretch>
            <a:fillRect/>
          </a:stretch>
        </p:blipFill>
        <p:spPr>
          <a:xfrm>
            <a:off x="2846013" y="2217614"/>
            <a:ext cx="809738" cy="704948"/>
          </a:xfrm>
          <a:prstGeom prst="rect">
            <a:avLst/>
          </a:prstGeom>
        </p:spPr>
      </p:pic>
      <p:pic>
        <p:nvPicPr>
          <p:cNvPr id="2" name="Immagine 1">
            <a:extLst>
              <a:ext uri="{FF2B5EF4-FFF2-40B4-BE49-F238E27FC236}">
                <a16:creationId xmlns:a16="http://schemas.microsoft.com/office/drawing/2014/main" id="{6830667C-6BF1-63E1-018F-EFBF9E243A42}"/>
              </a:ext>
            </a:extLst>
          </p:cNvPr>
          <p:cNvPicPr>
            <a:picLocks noChangeAspect="1"/>
          </p:cNvPicPr>
          <p:nvPr/>
        </p:nvPicPr>
        <p:blipFill>
          <a:blip r:embed="rId7"/>
          <a:stretch>
            <a:fillRect/>
          </a:stretch>
        </p:blipFill>
        <p:spPr>
          <a:xfrm>
            <a:off x="2855293" y="3336530"/>
            <a:ext cx="809738" cy="704948"/>
          </a:xfrm>
          <a:prstGeom prst="rect">
            <a:avLst/>
          </a:prstGeom>
        </p:spPr>
      </p:pic>
      <p:sp>
        <p:nvSpPr>
          <p:cNvPr id="9" name="CasellaDiTesto 8">
            <a:extLst>
              <a:ext uri="{FF2B5EF4-FFF2-40B4-BE49-F238E27FC236}">
                <a16:creationId xmlns:a16="http://schemas.microsoft.com/office/drawing/2014/main" id="{10533FC4-E840-9E9A-C869-DB53C798A11E}"/>
              </a:ext>
            </a:extLst>
          </p:cNvPr>
          <p:cNvSpPr txBox="1"/>
          <p:nvPr/>
        </p:nvSpPr>
        <p:spPr>
          <a:xfrm>
            <a:off x="3880102" y="4603503"/>
            <a:ext cx="7333911" cy="861774"/>
          </a:xfrm>
          <a:prstGeom prst="rect">
            <a:avLst/>
          </a:prstGeom>
          <a:noFill/>
        </p:spPr>
        <p:txBody>
          <a:bodyPr wrap="square" rtlCol="0">
            <a:spAutoFit/>
          </a:bodyPr>
          <a:lstStyle/>
          <a:p>
            <a:pPr algn="just"/>
            <a:r>
              <a:rPr lang="it-IT" dirty="0">
                <a:hlinkClick r:id="rId9"/>
              </a:rPr>
              <a:t>Nota</a:t>
            </a:r>
            <a:r>
              <a:rPr lang="it-IT" sz="1600" dirty="0"/>
              <a:t> – Decreto Transizione 5.0 sulla produzione energetica da fondi rinnovabili (decreto-legge 21 novembre 2025, n. 175 convertito in Legge 4/2026)</a:t>
            </a:r>
          </a:p>
          <a:p>
            <a:endParaRPr lang="it-IT" sz="1600" dirty="0">
              <a:highlight>
                <a:srgbClr val="FFFF00"/>
              </a:highlight>
            </a:endParaRPr>
          </a:p>
        </p:txBody>
      </p:sp>
      <p:pic>
        <p:nvPicPr>
          <p:cNvPr id="11" name="Immagine 10">
            <a:extLst>
              <a:ext uri="{FF2B5EF4-FFF2-40B4-BE49-F238E27FC236}">
                <a16:creationId xmlns:a16="http://schemas.microsoft.com/office/drawing/2014/main" id="{C73D410B-6ED8-3170-4D3B-53B970299F34}"/>
              </a:ext>
            </a:extLst>
          </p:cNvPr>
          <p:cNvPicPr>
            <a:picLocks noChangeAspect="1"/>
          </p:cNvPicPr>
          <p:nvPr/>
        </p:nvPicPr>
        <p:blipFill>
          <a:blip r:embed="rId7"/>
          <a:stretch>
            <a:fillRect/>
          </a:stretch>
        </p:blipFill>
        <p:spPr>
          <a:xfrm>
            <a:off x="2846013" y="5833964"/>
            <a:ext cx="809738" cy="704948"/>
          </a:xfrm>
          <a:prstGeom prst="rect">
            <a:avLst/>
          </a:prstGeom>
        </p:spPr>
      </p:pic>
      <p:sp>
        <p:nvSpPr>
          <p:cNvPr id="13" name="CasellaDiTesto 12">
            <a:extLst>
              <a:ext uri="{FF2B5EF4-FFF2-40B4-BE49-F238E27FC236}">
                <a16:creationId xmlns:a16="http://schemas.microsoft.com/office/drawing/2014/main" id="{486536E8-6FD7-5259-C59B-D26FF044BA55}"/>
              </a:ext>
            </a:extLst>
          </p:cNvPr>
          <p:cNvSpPr txBox="1"/>
          <p:nvPr/>
        </p:nvSpPr>
        <p:spPr>
          <a:xfrm>
            <a:off x="3880103" y="5933352"/>
            <a:ext cx="7333911" cy="369332"/>
          </a:xfrm>
          <a:prstGeom prst="rect">
            <a:avLst/>
          </a:prstGeom>
          <a:noFill/>
        </p:spPr>
        <p:txBody>
          <a:bodyPr wrap="square" rtlCol="0">
            <a:spAutoFit/>
          </a:bodyPr>
          <a:lstStyle/>
          <a:p>
            <a:r>
              <a:rPr lang="it-IT" dirty="0">
                <a:hlinkClick r:id="rId10"/>
              </a:rPr>
              <a:t>Nota</a:t>
            </a:r>
            <a:r>
              <a:rPr lang="it-IT" dirty="0"/>
              <a:t> - </a:t>
            </a:r>
            <a:r>
              <a:rPr lang="it-IT" sz="1600" dirty="0"/>
              <a:t>D.L. 200/2025. Disposizioni urgenti in materia di termini normativi</a:t>
            </a:r>
          </a:p>
        </p:txBody>
      </p:sp>
    </p:spTree>
    <p:extLst>
      <p:ext uri="{BB962C8B-B14F-4D97-AF65-F5344CB8AC3E}">
        <p14:creationId xmlns:p14="http://schemas.microsoft.com/office/powerpoint/2010/main" val="134454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DF7D0-700B-50ED-5876-82D47FA10BF8}"/>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6C0CC238-DB8C-1697-01ED-E8AD85E04CD9}"/>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B9EE7111-C051-0E9A-1CFE-2943574B0095}"/>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15</a:t>
            </a:fld>
            <a:endParaRPr lang="it-IT" dirty="0"/>
          </a:p>
        </p:txBody>
      </p:sp>
      <p:sp>
        <p:nvSpPr>
          <p:cNvPr id="10" name="CasellaDiTesto 9">
            <a:extLst>
              <a:ext uri="{FF2B5EF4-FFF2-40B4-BE49-F238E27FC236}">
                <a16:creationId xmlns:a16="http://schemas.microsoft.com/office/drawing/2014/main" id="{95874E67-672B-8538-E498-A06E3BDB372D}"/>
              </a:ext>
            </a:extLst>
          </p:cNvPr>
          <p:cNvSpPr txBox="1"/>
          <p:nvPr/>
        </p:nvSpPr>
        <p:spPr>
          <a:xfrm>
            <a:off x="2919392" y="292847"/>
            <a:ext cx="6797040" cy="523220"/>
          </a:xfrm>
          <a:prstGeom prst="rect">
            <a:avLst/>
          </a:prstGeom>
          <a:noFill/>
        </p:spPr>
        <p:txBody>
          <a:bodyPr wrap="square" rtlCol="0">
            <a:spAutoFit/>
          </a:bodyPr>
          <a:lstStyle/>
          <a:p>
            <a:r>
              <a:rPr lang="it-IT" sz="2800" b="1" dirty="0">
                <a:solidFill>
                  <a:schemeClr val="accent2">
                    <a:lumMod val="75000"/>
                  </a:schemeClr>
                </a:solidFill>
                <a:latin typeface="Titillium Web" pitchFamily="2" charset="77"/>
              </a:rPr>
              <a:t>Note e Pubblicazioni</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74E4FE97-C8E7-F7D1-ADB7-9687F5FC5AD0}"/>
              </a:ext>
            </a:extLst>
          </p:cNvPr>
          <p:cNvPicPr>
            <a:picLocks noChangeAspect="1"/>
          </p:cNvPicPr>
          <p:nvPr/>
        </p:nvPicPr>
        <p:blipFill>
          <a:blip r:embed="rId3"/>
          <a:stretch>
            <a:fillRect/>
          </a:stretch>
        </p:blipFill>
        <p:spPr>
          <a:xfrm>
            <a:off x="769674" y="458598"/>
            <a:ext cx="1075698" cy="1566144"/>
          </a:xfrm>
          <a:prstGeom prst="rect">
            <a:avLst/>
          </a:prstGeom>
        </p:spPr>
      </p:pic>
      <p:sp>
        <p:nvSpPr>
          <p:cNvPr id="5" name="CasellaDiTesto 4">
            <a:extLst>
              <a:ext uri="{FF2B5EF4-FFF2-40B4-BE49-F238E27FC236}">
                <a16:creationId xmlns:a16="http://schemas.microsoft.com/office/drawing/2014/main" id="{99A77621-CC75-E570-41D5-1CCE0CB04DA0}"/>
              </a:ext>
            </a:extLst>
          </p:cNvPr>
          <p:cNvSpPr txBox="1"/>
          <p:nvPr/>
        </p:nvSpPr>
        <p:spPr>
          <a:xfrm>
            <a:off x="3805458" y="2283731"/>
            <a:ext cx="6504690" cy="646331"/>
          </a:xfrm>
          <a:prstGeom prst="rect">
            <a:avLst/>
          </a:prstGeom>
          <a:noFill/>
        </p:spPr>
        <p:txBody>
          <a:bodyPr wrap="square" rtlCol="0">
            <a:spAutoFit/>
          </a:bodyPr>
          <a:lstStyle/>
          <a:p>
            <a:r>
              <a:rPr lang="it-IT" dirty="0">
                <a:hlinkClick r:id="rId4"/>
              </a:rPr>
              <a:t>Quaderno</a:t>
            </a:r>
            <a:r>
              <a:rPr lang="it-IT" dirty="0"/>
              <a:t> Operativo ANCI n. 61 “Personale nei piccoli Comuni”</a:t>
            </a:r>
          </a:p>
          <a:p>
            <a:endParaRPr lang="it-IT" dirty="0"/>
          </a:p>
        </p:txBody>
      </p:sp>
      <p:pic>
        <p:nvPicPr>
          <p:cNvPr id="8" name="Immagine 7">
            <a:extLst>
              <a:ext uri="{FF2B5EF4-FFF2-40B4-BE49-F238E27FC236}">
                <a16:creationId xmlns:a16="http://schemas.microsoft.com/office/drawing/2014/main" id="{7A639552-328E-3E9A-3FF8-DAF8EF9B739A}"/>
              </a:ext>
            </a:extLst>
          </p:cNvPr>
          <p:cNvPicPr>
            <a:picLocks noChangeAspect="1"/>
          </p:cNvPicPr>
          <p:nvPr/>
        </p:nvPicPr>
        <p:blipFill>
          <a:blip r:embed="rId5"/>
          <a:stretch>
            <a:fillRect/>
          </a:stretch>
        </p:blipFill>
        <p:spPr>
          <a:xfrm>
            <a:off x="2846013" y="1128298"/>
            <a:ext cx="809738" cy="704948"/>
          </a:xfrm>
          <a:prstGeom prst="rect">
            <a:avLst/>
          </a:prstGeom>
        </p:spPr>
      </p:pic>
      <p:sp>
        <p:nvSpPr>
          <p:cNvPr id="15" name="CasellaDiTesto 14">
            <a:extLst>
              <a:ext uri="{FF2B5EF4-FFF2-40B4-BE49-F238E27FC236}">
                <a16:creationId xmlns:a16="http://schemas.microsoft.com/office/drawing/2014/main" id="{D39C9419-24E8-8311-B940-2D459E38222A}"/>
              </a:ext>
            </a:extLst>
          </p:cNvPr>
          <p:cNvSpPr txBox="1"/>
          <p:nvPr/>
        </p:nvSpPr>
        <p:spPr>
          <a:xfrm>
            <a:off x="3805459" y="1241670"/>
            <a:ext cx="6102096" cy="369332"/>
          </a:xfrm>
          <a:prstGeom prst="rect">
            <a:avLst/>
          </a:prstGeom>
          <a:noFill/>
        </p:spPr>
        <p:txBody>
          <a:bodyPr wrap="square">
            <a:spAutoFit/>
          </a:bodyPr>
          <a:lstStyle/>
          <a:p>
            <a:r>
              <a:rPr lang="it-IT" dirty="0">
                <a:hlinkClick r:id="rId6"/>
              </a:rPr>
              <a:t>Rivista</a:t>
            </a:r>
            <a:r>
              <a:rPr lang="it-IT" dirty="0"/>
              <a:t> Diritto ed Economia dei Comuni n. 3/2025 </a:t>
            </a:r>
            <a:endParaRPr lang="it-IT" dirty="0">
              <a:highlight>
                <a:srgbClr val="FFFF00"/>
              </a:highlight>
            </a:endParaRPr>
          </a:p>
        </p:txBody>
      </p:sp>
      <p:pic>
        <p:nvPicPr>
          <p:cNvPr id="16" name="Immagine 15">
            <a:extLst>
              <a:ext uri="{FF2B5EF4-FFF2-40B4-BE49-F238E27FC236}">
                <a16:creationId xmlns:a16="http://schemas.microsoft.com/office/drawing/2014/main" id="{DDFEF0BF-3608-54AE-06FF-6CF46039E4D2}"/>
              </a:ext>
            </a:extLst>
          </p:cNvPr>
          <p:cNvPicPr>
            <a:picLocks noChangeAspect="1"/>
          </p:cNvPicPr>
          <p:nvPr/>
        </p:nvPicPr>
        <p:blipFill>
          <a:blip r:embed="rId5"/>
          <a:stretch>
            <a:fillRect/>
          </a:stretch>
        </p:blipFill>
        <p:spPr>
          <a:xfrm>
            <a:off x="2846013" y="2217614"/>
            <a:ext cx="809738" cy="704948"/>
          </a:xfrm>
          <a:prstGeom prst="rect">
            <a:avLst/>
          </a:prstGeom>
        </p:spPr>
      </p:pic>
      <p:pic>
        <p:nvPicPr>
          <p:cNvPr id="2" name="Immagine 1">
            <a:extLst>
              <a:ext uri="{FF2B5EF4-FFF2-40B4-BE49-F238E27FC236}">
                <a16:creationId xmlns:a16="http://schemas.microsoft.com/office/drawing/2014/main" id="{C9A66963-7052-98C1-9D08-DEF9C49F4F21}"/>
              </a:ext>
            </a:extLst>
          </p:cNvPr>
          <p:cNvPicPr>
            <a:picLocks noChangeAspect="1"/>
          </p:cNvPicPr>
          <p:nvPr/>
        </p:nvPicPr>
        <p:blipFill>
          <a:blip r:embed="rId5"/>
          <a:stretch>
            <a:fillRect/>
          </a:stretch>
        </p:blipFill>
        <p:spPr>
          <a:xfrm>
            <a:off x="2846013" y="3582965"/>
            <a:ext cx="809738" cy="704948"/>
          </a:xfrm>
          <a:prstGeom prst="rect">
            <a:avLst/>
          </a:prstGeom>
        </p:spPr>
      </p:pic>
      <p:sp>
        <p:nvSpPr>
          <p:cNvPr id="4" name="CasellaDiTesto 3">
            <a:extLst>
              <a:ext uri="{FF2B5EF4-FFF2-40B4-BE49-F238E27FC236}">
                <a16:creationId xmlns:a16="http://schemas.microsoft.com/office/drawing/2014/main" id="{AE093AB4-A75E-6EE8-602B-B2D87B8FB31C}"/>
              </a:ext>
            </a:extLst>
          </p:cNvPr>
          <p:cNvSpPr txBox="1"/>
          <p:nvPr/>
        </p:nvSpPr>
        <p:spPr>
          <a:xfrm>
            <a:off x="3880104" y="3582965"/>
            <a:ext cx="7473696" cy="646333"/>
          </a:xfrm>
          <a:prstGeom prst="rect">
            <a:avLst/>
          </a:prstGeom>
          <a:noFill/>
        </p:spPr>
        <p:txBody>
          <a:bodyPr wrap="square" rtlCol="0">
            <a:spAutoFit/>
          </a:bodyPr>
          <a:lstStyle/>
          <a:p>
            <a:r>
              <a:rPr lang="it-IT" dirty="0">
                <a:hlinkClick r:id="rId7"/>
              </a:rPr>
              <a:t>Nota</a:t>
            </a:r>
            <a:r>
              <a:rPr lang="it-IT" dirty="0"/>
              <a:t> sulle recenti novità in tema di partenariato pubblico privato e diritto di prelazione</a:t>
            </a:r>
          </a:p>
        </p:txBody>
      </p:sp>
    </p:spTree>
    <p:extLst>
      <p:ext uri="{BB962C8B-B14F-4D97-AF65-F5344CB8AC3E}">
        <p14:creationId xmlns:p14="http://schemas.microsoft.com/office/powerpoint/2010/main" val="156565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2055-58F6-56A2-CEA3-573E19C98DE5}"/>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F146038F-83BE-60F7-2C0A-D4D73AD2CF2C}"/>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C591F1F7-30F3-F3BA-E6B5-E4F97F2A76F7}"/>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16</a:t>
            </a:fld>
            <a:endParaRPr lang="it-IT"/>
          </a:p>
        </p:txBody>
      </p:sp>
      <p:sp>
        <p:nvSpPr>
          <p:cNvPr id="10" name="CasellaDiTesto 9">
            <a:extLst>
              <a:ext uri="{FF2B5EF4-FFF2-40B4-BE49-F238E27FC236}">
                <a16:creationId xmlns:a16="http://schemas.microsoft.com/office/drawing/2014/main" id="{77570A49-A9B3-810A-C5A4-0F2906D41CD5}"/>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2">
                    <a:lumMod val="75000"/>
                  </a:schemeClr>
                </a:solidFill>
                <a:latin typeface="Titillium Web" pitchFamily="2" charset="77"/>
              </a:rPr>
              <a:t>Webinar e seminari: registrazioni e materiali</a:t>
            </a:r>
          </a:p>
        </p:txBody>
      </p:sp>
      <p:grpSp>
        <p:nvGrpSpPr>
          <p:cNvPr id="39" name="Gruppo 38">
            <a:extLst>
              <a:ext uri="{FF2B5EF4-FFF2-40B4-BE49-F238E27FC236}">
                <a16:creationId xmlns:a16="http://schemas.microsoft.com/office/drawing/2014/main" id="{E9ADEEF1-238A-2144-E12E-479C5C3ED32C}"/>
              </a:ext>
            </a:extLst>
          </p:cNvPr>
          <p:cNvGrpSpPr/>
          <p:nvPr/>
        </p:nvGrpSpPr>
        <p:grpSpPr>
          <a:xfrm>
            <a:off x="3004255" y="1571008"/>
            <a:ext cx="849086" cy="3328997"/>
            <a:chOff x="3055258" y="1596571"/>
            <a:chExt cx="849086" cy="3568003"/>
          </a:xfrm>
        </p:grpSpPr>
        <p:sp>
          <p:nvSpPr>
            <p:cNvPr id="32" name="Rettangolo con angoli arrotondati 31">
              <a:extLst>
                <a:ext uri="{FF2B5EF4-FFF2-40B4-BE49-F238E27FC236}">
                  <a16:creationId xmlns:a16="http://schemas.microsoft.com/office/drawing/2014/main" id="{ECE5822A-D019-953D-EFB1-E5E6F036C78C}"/>
                </a:ext>
              </a:extLst>
            </p:cNvPr>
            <p:cNvSpPr/>
            <p:nvPr/>
          </p:nvSpPr>
          <p:spPr>
            <a:xfrm>
              <a:off x="3055258" y="1596571"/>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descr="Immagine che contiene logo, simbolo, Elementi grafici, design&#10;&#10;Il contenuto generato dall'IA potrebbe non essere corretto.">
              <a:extLst>
                <a:ext uri="{FF2B5EF4-FFF2-40B4-BE49-F238E27FC236}">
                  <a16:creationId xmlns:a16="http://schemas.microsoft.com/office/drawing/2014/main" id="{E2336D76-994D-1CA3-6907-4D9DABFEBAB8}"/>
                </a:ext>
              </a:extLst>
            </p:cNvPr>
            <p:cNvPicPr>
              <a:picLocks noChangeAspect="1"/>
            </p:cNvPicPr>
            <p:nvPr/>
          </p:nvPicPr>
          <p:blipFill>
            <a:blip r:embed="rId3"/>
            <a:stretch>
              <a:fillRect/>
            </a:stretch>
          </p:blipFill>
          <p:spPr>
            <a:xfrm>
              <a:off x="3178382" y="1696692"/>
              <a:ext cx="622226" cy="548462"/>
            </a:xfrm>
            <a:prstGeom prst="rect">
              <a:avLst/>
            </a:prstGeom>
          </p:spPr>
        </p:pic>
        <p:sp>
          <p:nvSpPr>
            <p:cNvPr id="35" name="Rettangolo con angoli arrotondati 34">
              <a:extLst>
                <a:ext uri="{FF2B5EF4-FFF2-40B4-BE49-F238E27FC236}">
                  <a16:creationId xmlns:a16="http://schemas.microsoft.com/office/drawing/2014/main" id="{0C288573-0487-D8F2-ABBF-EAA8A4FEB3F3}"/>
                </a:ext>
              </a:extLst>
            </p:cNvPr>
            <p:cNvSpPr/>
            <p:nvPr/>
          </p:nvSpPr>
          <p:spPr>
            <a:xfrm>
              <a:off x="3055258" y="3026229"/>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descr="Immagine che contiene logo, simbolo, Elementi grafici, design&#10;&#10;Il contenuto generato dall'IA potrebbe non essere corretto.">
              <a:extLst>
                <a:ext uri="{FF2B5EF4-FFF2-40B4-BE49-F238E27FC236}">
                  <a16:creationId xmlns:a16="http://schemas.microsoft.com/office/drawing/2014/main" id="{0456ACC4-752E-1F4A-1567-5D101855060C}"/>
                </a:ext>
              </a:extLst>
            </p:cNvPr>
            <p:cNvPicPr>
              <a:picLocks noChangeAspect="1"/>
            </p:cNvPicPr>
            <p:nvPr/>
          </p:nvPicPr>
          <p:blipFill>
            <a:blip r:embed="rId3"/>
            <a:stretch>
              <a:fillRect/>
            </a:stretch>
          </p:blipFill>
          <p:spPr>
            <a:xfrm>
              <a:off x="3178382" y="3126350"/>
              <a:ext cx="622226" cy="548462"/>
            </a:xfrm>
            <a:prstGeom prst="rect">
              <a:avLst/>
            </a:prstGeom>
          </p:spPr>
        </p:pic>
        <p:sp>
          <p:nvSpPr>
            <p:cNvPr id="37" name="Rettangolo con angoli arrotondati 36">
              <a:extLst>
                <a:ext uri="{FF2B5EF4-FFF2-40B4-BE49-F238E27FC236}">
                  <a16:creationId xmlns:a16="http://schemas.microsoft.com/office/drawing/2014/main" id="{D8E5C1B9-76C8-0B57-E664-8BBA4A8A0AD4}"/>
                </a:ext>
              </a:extLst>
            </p:cNvPr>
            <p:cNvSpPr/>
            <p:nvPr/>
          </p:nvSpPr>
          <p:spPr>
            <a:xfrm>
              <a:off x="3055258" y="4455887"/>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Immagine che contiene logo, simbolo, Elementi grafici, design&#10;&#10;Il contenuto generato dall'IA potrebbe non essere corretto.">
              <a:extLst>
                <a:ext uri="{FF2B5EF4-FFF2-40B4-BE49-F238E27FC236}">
                  <a16:creationId xmlns:a16="http://schemas.microsoft.com/office/drawing/2014/main" id="{91EC6526-4376-7E9E-6B1D-3241020607EC}"/>
                </a:ext>
              </a:extLst>
            </p:cNvPr>
            <p:cNvPicPr>
              <a:picLocks noChangeAspect="1"/>
            </p:cNvPicPr>
            <p:nvPr/>
          </p:nvPicPr>
          <p:blipFill>
            <a:blip r:embed="rId3"/>
            <a:stretch>
              <a:fillRect/>
            </a:stretch>
          </p:blipFill>
          <p:spPr>
            <a:xfrm>
              <a:off x="3178382" y="4556008"/>
              <a:ext cx="622226" cy="548462"/>
            </a:xfrm>
            <a:prstGeom prst="rect">
              <a:avLst/>
            </a:prstGeom>
          </p:spPr>
        </p:pic>
      </p:gr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951F7E03-0EAC-92A0-8520-75FC4627407F}"/>
              </a:ext>
            </a:extLst>
          </p:cNvPr>
          <p:cNvPicPr>
            <a:picLocks noChangeAspect="1"/>
          </p:cNvPicPr>
          <p:nvPr/>
        </p:nvPicPr>
        <p:blipFill>
          <a:blip r:embed="rId4"/>
          <a:stretch>
            <a:fillRect/>
          </a:stretch>
        </p:blipFill>
        <p:spPr>
          <a:xfrm>
            <a:off x="769674" y="458598"/>
            <a:ext cx="1075698" cy="1566144"/>
          </a:xfrm>
          <a:prstGeom prst="rect">
            <a:avLst/>
          </a:prstGeom>
        </p:spPr>
      </p:pic>
      <p:sp>
        <p:nvSpPr>
          <p:cNvPr id="2" name="CasellaDiTesto 1">
            <a:extLst>
              <a:ext uri="{FF2B5EF4-FFF2-40B4-BE49-F238E27FC236}">
                <a16:creationId xmlns:a16="http://schemas.microsoft.com/office/drawing/2014/main" id="{9229AFD1-4D87-EDEB-DC46-22CB7A20074C}"/>
              </a:ext>
            </a:extLst>
          </p:cNvPr>
          <p:cNvSpPr txBox="1"/>
          <p:nvPr/>
        </p:nvSpPr>
        <p:spPr>
          <a:xfrm>
            <a:off x="4205086" y="1596571"/>
            <a:ext cx="6797040" cy="646331"/>
          </a:xfrm>
          <a:prstGeom prst="rect">
            <a:avLst/>
          </a:prstGeom>
          <a:noFill/>
        </p:spPr>
        <p:txBody>
          <a:bodyPr wrap="square" rtlCol="0">
            <a:spAutoFit/>
          </a:bodyPr>
          <a:lstStyle/>
          <a:p>
            <a:pPr algn="just"/>
            <a:r>
              <a:rPr lang="it-IT" dirty="0">
                <a:hlinkClick r:id="rId5"/>
              </a:rPr>
              <a:t>Webinar</a:t>
            </a:r>
            <a:r>
              <a:rPr lang="it-IT" dirty="0"/>
              <a:t> - SEND nei Comuni: esperienze degli enti e casi d’uso della piattaforma</a:t>
            </a:r>
          </a:p>
        </p:txBody>
      </p:sp>
      <p:sp>
        <p:nvSpPr>
          <p:cNvPr id="11" name="CasellaDiTesto 10">
            <a:extLst>
              <a:ext uri="{FF2B5EF4-FFF2-40B4-BE49-F238E27FC236}">
                <a16:creationId xmlns:a16="http://schemas.microsoft.com/office/drawing/2014/main" id="{A12D2829-264D-1D57-32BC-EEE21183C674}"/>
              </a:ext>
            </a:extLst>
          </p:cNvPr>
          <p:cNvSpPr txBox="1"/>
          <p:nvPr/>
        </p:nvSpPr>
        <p:spPr>
          <a:xfrm>
            <a:off x="4205086" y="2931211"/>
            <a:ext cx="6536066" cy="646331"/>
          </a:xfrm>
          <a:prstGeom prst="rect">
            <a:avLst/>
          </a:prstGeom>
          <a:noFill/>
        </p:spPr>
        <p:txBody>
          <a:bodyPr wrap="square" rtlCol="0">
            <a:spAutoFit/>
          </a:bodyPr>
          <a:lstStyle/>
          <a:p>
            <a:pPr algn="just"/>
            <a:r>
              <a:rPr lang="it-IT" dirty="0">
                <a:hlinkClick r:id="rId6"/>
              </a:rPr>
              <a:t>Webinar</a:t>
            </a:r>
            <a:r>
              <a:rPr lang="it-IT" dirty="0"/>
              <a:t> - Presentazione del bando 2026 Energy  </a:t>
            </a:r>
            <a:r>
              <a:rPr lang="it-IT" dirty="0" err="1"/>
              <a:t>Poverty</a:t>
            </a:r>
            <a:r>
              <a:rPr lang="it-IT" dirty="0"/>
              <a:t> </a:t>
            </a:r>
            <a:r>
              <a:rPr lang="it-IT" dirty="0" err="1"/>
              <a:t>Advisory</a:t>
            </a:r>
            <a:r>
              <a:rPr lang="it-IT" dirty="0"/>
              <a:t>  Hub</a:t>
            </a:r>
          </a:p>
        </p:txBody>
      </p:sp>
      <p:sp>
        <p:nvSpPr>
          <p:cNvPr id="14" name="CasellaDiTesto 13">
            <a:extLst>
              <a:ext uri="{FF2B5EF4-FFF2-40B4-BE49-F238E27FC236}">
                <a16:creationId xmlns:a16="http://schemas.microsoft.com/office/drawing/2014/main" id="{2860ED67-93FF-7507-14E0-CAF8DDACC97B}"/>
              </a:ext>
            </a:extLst>
          </p:cNvPr>
          <p:cNvSpPr txBox="1"/>
          <p:nvPr/>
        </p:nvSpPr>
        <p:spPr>
          <a:xfrm>
            <a:off x="4205086" y="4332204"/>
            <a:ext cx="6340994" cy="646331"/>
          </a:xfrm>
          <a:prstGeom prst="rect">
            <a:avLst/>
          </a:prstGeom>
          <a:noFill/>
        </p:spPr>
        <p:txBody>
          <a:bodyPr wrap="square" rtlCol="0">
            <a:spAutoFit/>
          </a:bodyPr>
          <a:lstStyle/>
          <a:p>
            <a:r>
              <a:rPr lang="it-IT" dirty="0">
                <a:hlinkClick r:id="rId7"/>
              </a:rPr>
              <a:t>Webinar</a:t>
            </a:r>
            <a:r>
              <a:rPr lang="it-IT" dirty="0"/>
              <a:t> - Webinar assunzioni ATS</a:t>
            </a:r>
          </a:p>
          <a:p>
            <a:pPr algn="just"/>
            <a:r>
              <a:rPr lang="it-IT" dirty="0"/>
              <a:t> </a:t>
            </a:r>
          </a:p>
        </p:txBody>
      </p:sp>
      <p:pic>
        <p:nvPicPr>
          <p:cNvPr id="17" name="Immagine 16">
            <a:extLst>
              <a:ext uri="{FF2B5EF4-FFF2-40B4-BE49-F238E27FC236}">
                <a16:creationId xmlns:a16="http://schemas.microsoft.com/office/drawing/2014/main" id="{02D98A27-CD38-71E4-7A45-5EA4045B61E8}"/>
              </a:ext>
            </a:extLst>
          </p:cNvPr>
          <p:cNvPicPr>
            <a:picLocks noChangeAspect="1"/>
          </p:cNvPicPr>
          <p:nvPr/>
        </p:nvPicPr>
        <p:blipFill>
          <a:blip r:embed="rId8"/>
          <a:stretch>
            <a:fillRect/>
          </a:stretch>
        </p:blipFill>
        <p:spPr>
          <a:xfrm>
            <a:off x="3028178" y="5651402"/>
            <a:ext cx="809738" cy="704948"/>
          </a:xfrm>
          <a:prstGeom prst="rect">
            <a:avLst/>
          </a:prstGeom>
        </p:spPr>
      </p:pic>
      <p:sp>
        <p:nvSpPr>
          <p:cNvPr id="18" name="CasellaDiTesto 17">
            <a:extLst>
              <a:ext uri="{FF2B5EF4-FFF2-40B4-BE49-F238E27FC236}">
                <a16:creationId xmlns:a16="http://schemas.microsoft.com/office/drawing/2014/main" id="{3DC62B7B-1569-E766-BA70-5FBE36DFE25F}"/>
              </a:ext>
            </a:extLst>
          </p:cNvPr>
          <p:cNvSpPr txBox="1"/>
          <p:nvPr/>
        </p:nvSpPr>
        <p:spPr>
          <a:xfrm>
            <a:off x="4205086" y="5716502"/>
            <a:ext cx="6712362" cy="646331"/>
          </a:xfrm>
          <a:prstGeom prst="rect">
            <a:avLst/>
          </a:prstGeom>
          <a:noFill/>
        </p:spPr>
        <p:txBody>
          <a:bodyPr wrap="square" rtlCol="0">
            <a:spAutoFit/>
          </a:bodyPr>
          <a:lstStyle/>
          <a:p>
            <a:pPr algn="just"/>
            <a:r>
              <a:rPr lang="it-IT" dirty="0">
                <a:hlinkClick r:id="rId9"/>
              </a:rPr>
              <a:t>Webinar</a:t>
            </a:r>
            <a:r>
              <a:rPr lang="it-IT" dirty="0"/>
              <a:t> - Chiedilo ad Anci, webinar sull’attuazione del PNA 2025 nei Comuni</a:t>
            </a:r>
          </a:p>
        </p:txBody>
      </p:sp>
    </p:spTree>
    <p:extLst>
      <p:ext uri="{BB962C8B-B14F-4D97-AF65-F5344CB8AC3E}">
        <p14:creationId xmlns:p14="http://schemas.microsoft.com/office/powerpoint/2010/main" val="325791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5978A-371E-C84F-93C4-088CA2151682}"/>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D03FEBD4-0D34-BA93-AEE0-D6484AEB0C39}"/>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D1FF0E05-472F-6DB2-0932-D84C68874C36}"/>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17</a:t>
            </a:fld>
            <a:endParaRPr lang="it-IT"/>
          </a:p>
        </p:txBody>
      </p:sp>
      <p:sp>
        <p:nvSpPr>
          <p:cNvPr id="10" name="CasellaDiTesto 9">
            <a:extLst>
              <a:ext uri="{FF2B5EF4-FFF2-40B4-BE49-F238E27FC236}">
                <a16:creationId xmlns:a16="http://schemas.microsoft.com/office/drawing/2014/main" id="{049AF60E-3992-D569-BE91-742FB3B60FD7}"/>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2">
                    <a:lumMod val="75000"/>
                  </a:schemeClr>
                </a:solidFill>
                <a:latin typeface="Titillium Web" pitchFamily="2" charset="77"/>
              </a:rPr>
              <a:t>Webinar e seminari: registrazioni e materiali</a:t>
            </a:r>
          </a:p>
        </p:txBody>
      </p:sp>
      <p:grpSp>
        <p:nvGrpSpPr>
          <p:cNvPr id="39" name="Gruppo 38">
            <a:extLst>
              <a:ext uri="{FF2B5EF4-FFF2-40B4-BE49-F238E27FC236}">
                <a16:creationId xmlns:a16="http://schemas.microsoft.com/office/drawing/2014/main" id="{8F9189EE-8F17-059A-CEC9-EA6D65C82247}"/>
              </a:ext>
            </a:extLst>
          </p:cNvPr>
          <p:cNvGrpSpPr/>
          <p:nvPr/>
        </p:nvGrpSpPr>
        <p:grpSpPr>
          <a:xfrm>
            <a:off x="3004255" y="1571008"/>
            <a:ext cx="849086" cy="3328997"/>
            <a:chOff x="3055258" y="1596571"/>
            <a:chExt cx="849086" cy="3568003"/>
          </a:xfrm>
        </p:grpSpPr>
        <p:sp>
          <p:nvSpPr>
            <p:cNvPr id="32" name="Rettangolo con angoli arrotondati 31">
              <a:extLst>
                <a:ext uri="{FF2B5EF4-FFF2-40B4-BE49-F238E27FC236}">
                  <a16:creationId xmlns:a16="http://schemas.microsoft.com/office/drawing/2014/main" id="{5ABFEA38-6A64-85C7-1330-92DAC85F31DF}"/>
                </a:ext>
              </a:extLst>
            </p:cNvPr>
            <p:cNvSpPr/>
            <p:nvPr/>
          </p:nvSpPr>
          <p:spPr>
            <a:xfrm>
              <a:off x="3055258" y="1596571"/>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descr="Immagine che contiene logo, simbolo, Elementi grafici, design&#10;&#10;Il contenuto generato dall'IA potrebbe non essere corretto.">
              <a:extLst>
                <a:ext uri="{FF2B5EF4-FFF2-40B4-BE49-F238E27FC236}">
                  <a16:creationId xmlns:a16="http://schemas.microsoft.com/office/drawing/2014/main" id="{DB8B5AE6-47B7-4EE0-2D9B-8610E2F6C0C7}"/>
                </a:ext>
              </a:extLst>
            </p:cNvPr>
            <p:cNvPicPr>
              <a:picLocks noChangeAspect="1"/>
            </p:cNvPicPr>
            <p:nvPr/>
          </p:nvPicPr>
          <p:blipFill>
            <a:blip r:embed="rId3"/>
            <a:stretch>
              <a:fillRect/>
            </a:stretch>
          </p:blipFill>
          <p:spPr>
            <a:xfrm>
              <a:off x="3178382" y="1696692"/>
              <a:ext cx="622226" cy="548462"/>
            </a:xfrm>
            <a:prstGeom prst="rect">
              <a:avLst/>
            </a:prstGeom>
          </p:spPr>
        </p:pic>
        <p:sp>
          <p:nvSpPr>
            <p:cNvPr id="35" name="Rettangolo con angoli arrotondati 34">
              <a:extLst>
                <a:ext uri="{FF2B5EF4-FFF2-40B4-BE49-F238E27FC236}">
                  <a16:creationId xmlns:a16="http://schemas.microsoft.com/office/drawing/2014/main" id="{667A36FF-A982-9BBF-9FB7-3C47B845E259}"/>
                </a:ext>
              </a:extLst>
            </p:cNvPr>
            <p:cNvSpPr/>
            <p:nvPr/>
          </p:nvSpPr>
          <p:spPr>
            <a:xfrm>
              <a:off x="3055258" y="3026229"/>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descr="Immagine che contiene logo, simbolo, Elementi grafici, design&#10;&#10;Il contenuto generato dall'IA potrebbe non essere corretto.">
              <a:extLst>
                <a:ext uri="{FF2B5EF4-FFF2-40B4-BE49-F238E27FC236}">
                  <a16:creationId xmlns:a16="http://schemas.microsoft.com/office/drawing/2014/main" id="{00FEAB8E-9896-39C3-4A02-B752469229DA}"/>
                </a:ext>
              </a:extLst>
            </p:cNvPr>
            <p:cNvPicPr>
              <a:picLocks noChangeAspect="1"/>
            </p:cNvPicPr>
            <p:nvPr/>
          </p:nvPicPr>
          <p:blipFill>
            <a:blip r:embed="rId3"/>
            <a:stretch>
              <a:fillRect/>
            </a:stretch>
          </p:blipFill>
          <p:spPr>
            <a:xfrm>
              <a:off x="3178382" y="3126350"/>
              <a:ext cx="622226" cy="548462"/>
            </a:xfrm>
            <a:prstGeom prst="rect">
              <a:avLst/>
            </a:prstGeom>
          </p:spPr>
        </p:pic>
        <p:sp>
          <p:nvSpPr>
            <p:cNvPr id="37" name="Rettangolo con angoli arrotondati 36">
              <a:extLst>
                <a:ext uri="{FF2B5EF4-FFF2-40B4-BE49-F238E27FC236}">
                  <a16:creationId xmlns:a16="http://schemas.microsoft.com/office/drawing/2014/main" id="{176E91FE-EB8B-3379-2A3D-6D67FCD19D27}"/>
                </a:ext>
              </a:extLst>
            </p:cNvPr>
            <p:cNvSpPr/>
            <p:nvPr/>
          </p:nvSpPr>
          <p:spPr>
            <a:xfrm>
              <a:off x="3055258" y="4455887"/>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Immagine che contiene logo, simbolo, Elementi grafici, design&#10;&#10;Il contenuto generato dall'IA potrebbe non essere corretto.">
              <a:extLst>
                <a:ext uri="{FF2B5EF4-FFF2-40B4-BE49-F238E27FC236}">
                  <a16:creationId xmlns:a16="http://schemas.microsoft.com/office/drawing/2014/main" id="{20EEB367-5914-7441-9343-0962E028E57D}"/>
                </a:ext>
              </a:extLst>
            </p:cNvPr>
            <p:cNvPicPr>
              <a:picLocks noChangeAspect="1"/>
            </p:cNvPicPr>
            <p:nvPr/>
          </p:nvPicPr>
          <p:blipFill>
            <a:blip r:embed="rId3"/>
            <a:stretch>
              <a:fillRect/>
            </a:stretch>
          </p:blipFill>
          <p:spPr>
            <a:xfrm>
              <a:off x="3178382" y="4556008"/>
              <a:ext cx="622226" cy="548462"/>
            </a:xfrm>
            <a:prstGeom prst="rect">
              <a:avLst/>
            </a:prstGeom>
          </p:spPr>
        </p:pic>
      </p:gr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4AF4794A-245F-9F2E-BE8C-94F0F29B8C6C}"/>
              </a:ext>
            </a:extLst>
          </p:cNvPr>
          <p:cNvPicPr>
            <a:picLocks noChangeAspect="1"/>
          </p:cNvPicPr>
          <p:nvPr/>
        </p:nvPicPr>
        <p:blipFill>
          <a:blip r:embed="rId4"/>
          <a:stretch>
            <a:fillRect/>
          </a:stretch>
        </p:blipFill>
        <p:spPr>
          <a:xfrm>
            <a:off x="769674" y="458598"/>
            <a:ext cx="1075698" cy="1566144"/>
          </a:xfrm>
          <a:prstGeom prst="rect">
            <a:avLst/>
          </a:prstGeom>
        </p:spPr>
      </p:pic>
      <p:sp>
        <p:nvSpPr>
          <p:cNvPr id="2" name="CasellaDiTesto 1">
            <a:extLst>
              <a:ext uri="{FF2B5EF4-FFF2-40B4-BE49-F238E27FC236}">
                <a16:creationId xmlns:a16="http://schemas.microsoft.com/office/drawing/2014/main" id="{71985857-47C2-59D5-5328-CB558CC4C950}"/>
              </a:ext>
            </a:extLst>
          </p:cNvPr>
          <p:cNvSpPr txBox="1"/>
          <p:nvPr/>
        </p:nvSpPr>
        <p:spPr>
          <a:xfrm>
            <a:off x="4205086" y="1596571"/>
            <a:ext cx="6797040" cy="646331"/>
          </a:xfrm>
          <a:prstGeom prst="rect">
            <a:avLst/>
          </a:prstGeom>
          <a:noFill/>
        </p:spPr>
        <p:txBody>
          <a:bodyPr wrap="square" rtlCol="0">
            <a:spAutoFit/>
          </a:bodyPr>
          <a:lstStyle/>
          <a:p>
            <a:pPr algn="just"/>
            <a:r>
              <a:rPr lang="it-IT" dirty="0">
                <a:hlinkClick r:id="rId5"/>
              </a:rPr>
              <a:t>Webinar</a:t>
            </a:r>
            <a:r>
              <a:rPr lang="it-IT" dirty="0"/>
              <a:t> - ADI: novità legge di bilancio e accesso titolari di permessi “casi speciali”</a:t>
            </a:r>
          </a:p>
        </p:txBody>
      </p:sp>
      <p:sp>
        <p:nvSpPr>
          <p:cNvPr id="11" name="CasellaDiTesto 10">
            <a:extLst>
              <a:ext uri="{FF2B5EF4-FFF2-40B4-BE49-F238E27FC236}">
                <a16:creationId xmlns:a16="http://schemas.microsoft.com/office/drawing/2014/main" id="{3D8D1511-A969-3474-0837-6ACADA73C9BA}"/>
              </a:ext>
            </a:extLst>
          </p:cNvPr>
          <p:cNvSpPr txBox="1"/>
          <p:nvPr/>
        </p:nvSpPr>
        <p:spPr>
          <a:xfrm>
            <a:off x="4205086" y="2931211"/>
            <a:ext cx="6536066" cy="646331"/>
          </a:xfrm>
          <a:prstGeom prst="rect">
            <a:avLst/>
          </a:prstGeom>
          <a:noFill/>
        </p:spPr>
        <p:txBody>
          <a:bodyPr wrap="square" rtlCol="0">
            <a:spAutoFit/>
          </a:bodyPr>
          <a:lstStyle/>
          <a:p>
            <a:pPr algn="just"/>
            <a:r>
              <a:rPr lang="it-IT" dirty="0">
                <a:hlinkClick r:id="rId6"/>
              </a:rPr>
              <a:t>Webinar</a:t>
            </a:r>
            <a:r>
              <a:rPr lang="it-IT" dirty="0"/>
              <a:t> - Mobilità, lunedì 9 marzo webinar su Registro Elettronico NCC e Taxi </a:t>
            </a:r>
            <a:r>
              <a:rPr lang="it-IT" dirty="0" err="1"/>
              <a:t>Rent</a:t>
            </a:r>
            <a:endParaRPr lang="it-IT" dirty="0"/>
          </a:p>
        </p:txBody>
      </p:sp>
      <p:sp>
        <p:nvSpPr>
          <p:cNvPr id="14" name="CasellaDiTesto 13">
            <a:extLst>
              <a:ext uri="{FF2B5EF4-FFF2-40B4-BE49-F238E27FC236}">
                <a16:creationId xmlns:a16="http://schemas.microsoft.com/office/drawing/2014/main" id="{5408D8EB-78B1-4D2C-F682-FF834E91A498}"/>
              </a:ext>
            </a:extLst>
          </p:cNvPr>
          <p:cNvSpPr txBox="1"/>
          <p:nvPr/>
        </p:nvSpPr>
        <p:spPr>
          <a:xfrm>
            <a:off x="4205086" y="4332204"/>
            <a:ext cx="6340994" cy="923330"/>
          </a:xfrm>
          <a:prstGeom prst="rect">
            <a:avLst/>
          </a:prstGeom>
          <a:noFill/>
        </p:spPr>
        <p:txBody>
          <a:bodyPr wrap="square" rtlCol="0">
            <a:spAutoFit/>
          </a:bodyPr>
          <a:lstStyle/>
          <a:p>
            <a:pPr algn="just"/>
            <a:r>
              <a:rPr lang="it-IT" dirty="0">
                <a:hlinkClick r:id="rId7"/>
              </a:rPr>
              <a:t>Webinar</a:t>
            </a:r>
            <a:r>
              <a:rPr lang="it-IT" dirty="0"/>
              <a:t> - Sport, webinar su corse ciclistiche e procedura del Codice strada, guarda la registrazione</a:t>
            </a:r>
          </a:p>
          <a:p>
            <a:pPr algn="just"/>
            <a:r>
              <a:rPr lang="it-IT" dirty="0"/>
              <a:t> </a:t>
            </a:r>
          </a:p>
        </p:txBody>
      </p:sp>
      <p:pic>
        <p:nvPicPr>
          <p:cNvPr id="17" name="Immagine 16">
            <a:extLst>
              <a:ext uri="{FF2B5EF4-FFF2-40B4-BE49-F238E27FC236}">
                <a16:creationId xmlns:a16="http://schemas.microsoft.com/office/drawing/2014/main" id="{CA83EA82-D14C-9BCC-46F7-5F5D6504D758}"/>
              </a:ext>
            </a:extLst>
          </p:cNvPr>
          <p:cNvPicPr>
            <a:picLocks noChangeAspect="1"/>
          </p:cNvPicPr>
          <p:nvPr/>
        </p:nvPicPr>
        <p:blipFill>
          <a:blip r:embed="rId8"/>
          <a:stretch>
            <a:fillRect/>
          </a:stretch>
        </p:blipFill>
        <p:spPr>
          <a:xfrm>
            <a:off x="3028178" y="5651402"/>
            <a:ext cx="809738" cy="704948"/>
          </a:xfrm>
          <a:prstGeom prst="rect">
            <a:avLst/>
          </a:prstGeom>
        </p:spPr>
      </p:pic>
      <p:sp>
        <p:nvSpPr>
          <p:cNvPr id="18" name="CasellaDiTesto 17">
            <a:extLst>
              <a:ext uri="{FF2B5EF4-FFF2-40B4-BE49-F238E27FC236}">
                <a16:creationId xmlns:a16="http://schemas.microsoft.com/office/drawing/2014/main" id="{D88B57C3-FC0B-9F6E-7A00-F75B8213DA6C}"/>
              </a:ext>
            </a:extLst>
          </p:cNvPr>
          <p:cNvSpPr txBox="1"/>
          <p:nvPr/>
        </p:nvSpPr>
        <p:spPr>
          <a:xfrm>
            <a:off x="4205086" y="5716502"/>
            <a:ext cx="6712362" cy="646331"/>
          </a:xfrm>
          <a:prstGeom prst="rect">
            <a:avLst/>
          </a:prstGeom>
          <a:noFill/>
        </p:spPr>
        <p:txBody>
          <a:bodyPr wrap="square" rtlCol="0">
            <a:spAutoFit/>
          </a:bodyPr>
          <a:lstStyle/>
          <a:p>
            <a:pPr algn="just"/>
            <a:r>
              <a:rPr lang="it-IT" dirty="0">
                <a:hlinkClick r:id="rId9"/>
              </a:rPr>
              <a:t>Webinar</a:t>
            </a:r>
            <a:r>
              <a:rPr lang="it-IT" dirty="0"/>
              <a:t> - Unione Europea, webinar Anci sulla presentazione dei bandi CERV &amp; EUI. Registrazione e materiali</a:t>
            </a:r>
            <a:endParaRPr lang="it-IT" u="sng" dirty="0"/>
          </a:p>
        </p:txBody>
      </p:sp>
    </p:spTree>
    <p:extLst>
      <p:ext uri="{BB962C8B-B14F-4D97-AF65-F5344CB8AC3E}">
        <p14:creationId xmlns:p14="http://schemas.microsoft.com/office/powerpoint/2010/main" val="101483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2E7C-18D8-BDFF-A33A-88EE09EEB4AA}"/>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F131B610-C1E6-0654-4899-E7992E93B6E8}"/>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94C406E9-7452-8C50-EB4A-B6793FA3A51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18</a:t>
            </a:fld>
            <a:endParaRPr lang="it-IT"/>
          </a:p>
        </p:txBody>
      </p:sp>
      <p:sp>
        <p:nvSpPr>
          <p:cNvPr id="10" name="CasellaDiTesto 9">
            <a:extLst>
              <a:ext uri="{FF2B5EF4-FFF2-40B4-BE49-F238E27FC236}">
                <a16:creationId xmlns:a16="http://schemas.microsoft.com/office/drawing/2014/main" id="{99684525-0966-CF88-14AF-3F4499D907A1}"/>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2">
                    <a:lumMod val="75000"/>
                  </a:schemeClr>
                </a:solidFill>
                <a:latin typeface="Titillium Web" pitchFamily="2" charset="77"/>
              </a:rPr>
              <a:t>Webinar e seminari: registrazioni e materiali</a:t>
            </a:r>
          </a:p>
        </p:txBody>
      </p:sp>
      <p:grpSp>
        <p:nvGrpSpPr>
          <p:cNvPr id="39" name="Gruppo 38">
            <a:extLst>
              <a:ext uri="{FF2B5EF4-FFF2-40B4-BE49-F238E27FC236}">
                <a16:creationId xmlns:a16="http://schemas.microsoft.com/office/drawing/2014/main" id="{F1F6A61C-451E-9528-9EFE-482B83F7B927}"/>
              </a:ext>
            </a:extLst>
          </p:cNvPr>
          <p:cNvGrpSpPr/>
          <p:nvPr/>
        </p:nvGrpSpPr>
        <p:grpSpPr>
          <a:xfrm>
            <a:off x="3004255" y="1571008"/>
            <a:ext cx="849086" cy="3328997"/>
            <a:chOff x="3055258" y="1596571"/>
            <a:chExt cx="849086" cy="3568003"/>
          </a:xfrm>
        </p:grpSpPr>
        <p:sp>
          <p:nvSpPr>
            <p:cNvPr id="32" name="Rettangolo con angoli arrotondati 31">
              <a:extLst>
                <a:ext uri="{FF2B5EF4-FFF2-40B4-BE49-F238E27FC236}">
                  <a16:creationId xmlns:a16="http://schemas.microsoft.com/office/drawing/2014/main" id="{32956ABA-8EC2-D82D-9660-994E3EC11A9C}"/>
                </a:ext>
              </a:extLst>
            </p:cNvPr>
            <p:cNvSpPr/>
            <p:nvPr/>
          </p:nvSpPr>
          <p:spPr>
            <a:xfrm>
              <a:off x="3055258" y="1596571"/>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descr="Immagine che contiene logo, simbolo, Elementi grafici, design&#10;&#10;Il contenuto generato dall'IA potrebbe non essere corretto.">
              <a:extLst>
                <a:ext uri="{FF2B5EF4-FFF2-40B4-BE49-F238E27FC236}">
                  <a16:creationId xmlns:a16="http://schemas.microsoft.com/office/drawing/2014/main" id="{27E52B37-4018-42B4-C4F4-BAD17FA3C95D}"/>
                </a:ext>
              </a:extLst>
            </p:cNvPr>
            <p:cNvPicPr>
              <a:picLocks noChangeAspect="1"/>
            </p:cNvPicPr>
            <p:nvPr/>
          </p:nvPicPr>
          <p:blipFill>
            <a:blip r:embed="rId3"/>
            <a:stretch>
              <a:fillRect/>
            </a:stretch>
          </p:blipFill>
          <p:spPr>
            <a:xfrm>
              <a:off x="3178382" y="1696692"/>
              <a:ext cx="622226" cy="548462"/>
            </a:xfrm>
            <a:prstGeom prst="rect">
              <a:avLst/>
            </a:prstGeom>
          </p:spPr>
        </p:pic>
        <p:sp>
          <p:nvSpPr>
            <p:cNvPr id="35" name="Rettangolo con angoli arrotondati 34">
              <a:extLst>
                <a:ext uri="{FF2B5EF4-FFF2-40B4-BE49-F238E27FC236}">
                  <a16:creationId xmlns:a16="http://schemas.microsoft.com/office/drawing/2014/main" id="{66DE8432-F6C0-5970-2DF0-442AD3E8BE70}"/>
                </a:ext>
              </a:extLst>
            </p:cNvPr>
            <p:cNvSpPr/>
            <p:nvPr/>
          </p:nvSpPr>
          <p:spPr>
            <a:xfrm>
              <a:off x="3055258" y="3026229"/>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descr="Immagine che contiene logo, simbolo, Elementi grafici, design&#10;&#10;Il contenuto generato dall'IA potrebbe non essere corretto.">
              <a:extLst>
                <a:ext uri="{FF2B5EF4-FFF2-40B4-BE49-F238E27FC236}">
                  <a16:creationId xmlns:a16="http://schemas.microsoft.com/office/drawing/2014/main" id="{299F722C-FCBF-5ECD-B39C-2C763D38D685}"/>
                </a:ext>
              </a:extLst>
            </p:cNvPr>
            <p:cNvPicPr>
              <a:picLocks noChangeAspect="1"/>
            </p:cNvPicPr>
            <p:nvPr/>
          </p:nvPicPr>
          <p:blipFill>
            <a:blip r:embed="rId3"/>
            <a:stretch>
              <a:fillRect/>
            </a:stretch>
          </p:blipFill>
          <p:spPr>
            <a:xfrm>
              <a:off x="3178382" y="3126350"/>
              <a:ext cx="622226" cy="548462"/>
            </a:xfrm>
            <a:prstGeom prst="rect">
              <a:avLst/>
            </a:prstGeom>
          </p:spPr>
        </p:pic>
        <p:sp>
          <p:nvSpPr>
            <p:cNvPr id="37" name="Rettangolo con angoli arrotondati 36">
              <a:extLst>
                <a:ext uri="{FF2B5EF4-FFF2-40B4-BE49-F238E27FC236}">
                  <a16:creationId xmlns:a16="http://schemas.microsoft.com/office/drawing/2014/main" id="{5B3F6058-B0A0-AE91-89B8-80F851EA1A02}"/>
                </a:ext>
              </a:extLst>
            </p:cNvPr>
            <p:cNvSpPr/>
            <p:nvPr/>
          </p:nvSpPr>
          <p:spPr>
            <a:xfrm>
              <a:off x="3055258" y="4455887"/>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Immagine che contiene logo, simbolo, Elementi grafici, design&#10;&#10;Il contenuto generato dall'IA potrebbe non essere corretto.">
              <a:extLst>
                <a:ext uri="{FF2B5EF4-FFF2-40B4-BE49-F238E27FC236}">
                  <a16:creationId xmlns:a16="http://schemas.microsoft.com/office/drawing/2014/main" id="{A783D8D3-5312-9EE2-E7BD-20A42F2938CC}"/>
                </a:ext>
              </a:extLst>
            </p:cNvPr>
            <p:cNvPicPr>
              <a:picLocks noChangeAspect="1"/>
            </p:cNvPicPr>
            <p:nvPr/>
          </p:nvPicPr>
          <p:blipFill>
            <a:blip r:embed="rId3"/>
            <a:stretch>
              <a:fillRect/>
            </a:stretch>
          </p:blipFill>
          <p:spPr>
            <a:xfrm>
              <a:off x="3178382" y="4556008"/>
              <a:ext cx="622226" cy="548462"/>
            </a:xfrm>
            <a:prstGeom prst="rect">
              <a:avLst/>
            </a:prstGeom>
          </p:spPr>
        </p:pic>
      </p:gr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F88F265C-D5FA-1EE5-8A91-9FEA31DF02D9}"/>
              </a:ext>
            </a:extLst>
          </p:cNvPr>
          <p:cNvPicPr>
            <a:picLocks noChangeAspect="1"/>
          </p:cNvPicPr>
          <p:nvPr/>
        </p:nvPicPr>
        <p:blipFill>
          <a:blip r:embed="rId4"/>
          <a:stretch>
            <a:fillRect/>
          </a:stretch>
        </p:blipFill>
        <p:spPr>
          <a:xfrm>
            <a:off x="769674" y="458598"/>
            <a:ext cx="1075698" cy="1566144"/>
          </a:xfrm>
          <a:prstGeom prst="rect">
            <a:avLst/>
          </a:prstGeom>
        </p:spPr>
      </p:pic>
      <p:sp>
        <p:nvSpPr>
          <p:cNvPr id="2" name="CasellaDiTesto 1">
            <a:extLst>
              <a:ext uri="{FF2B5EF4-FFF2-40B4-BE49-F238E27FC236}">
                <a16:creationId xmlns:a16="http://schemas.microsoft.com/office/drawing/2014/main" id="{66BEDF7F-E4E1-1E69-53A2-0BDD19983724}"/>
              </a:ext>
            </a:extLst>
          </p:cNvPr>
          <p:cNvSpPr txBox="1"/>
          <p:nvPr/>
        </p:nvSpPr>
        <p:spPr>
          <a:xfrm>
            <a:off x="4205086" y="1596571"/>
            <a:ext cx="6797040" cy="923330"/>
          </a:xfrm>
          <a:prstGeom prst="rect">
            <a:avLst/>
          </a:prstGeom>
          <a:noFill/>
        </p:spPr>
        <p:txBody>
          <a:bodyPr wrap="square" rtlCol="0">
            <a:spAutoFit/>
          </a:bodyPr>
          <a:lstStyle/>
          <a:p>
            <a:pPr algn="just"/>
            <a:r>
              <a:rPr lang="it-IT" dirty="0">
                <a:hlinkClick r:id="rId5"/>
              </a:rPr>
              <a:t>Webinar</a:t>
            </a:r>
            <a:r>
              <a:rPr lang="it-IT" dirty="0"/>
              <a:t> - Anci, Invitalia, Funzione pubblica, sulla nuova modulistica unificata e standardizzata per le attività produttive</a:t>
            </a:r>
          </a:p>
          <a:p>
            <a:endParaRPr lang="it-IT" dirty="0"/>
          </a:p>
        </p:txBody>
      </p:sp>
      <p:sp>
        <p:nvSpPr>
          <p:cNvPr id="11" name="CasellaDiTesto 10">
            <a:extLst>
              <a:ext uri="{FF2B5EF4-FFF2-40B4-BE49-F238E27FC236}">
                <a16:creationId xmlns:a16="http://schemas.microsoft.com/office/drawing/2014/main" id="{70A2C519-8608-118F-D12D-917B80A9529F}"/>
              </a:ext>
            </a:extLst>
          </p:cNvPr>
          <p:cNvSpPr txBox="1"/>
          <p:nvPr/>
        </p:nvSpPr>
        <p:spPr>
          <a:xfrm>
            <a:off x="4205086" y="2919783"/>
            <a:ext cx="6536066" cy="646331"/>
          </a:xfrm>
          <a:prstGeom prst="rect">
            <a:avLst/>
          </a:prstGeom>
          <a:noFill/>
        </p:spPr>
        <p:txBody>
          <a:bodyPr wrap="square" rtlCol="0">
            <a:spAutoFit/>
          </a:bodyPr>
          <a:lstStyle/>
          <a:p>
            <a:pPr algn="just"/>
            <a:r>
              <a:rPr lang="it-IT" dirty="0">
                <a:hlinkClick r:id="rId6"/>
              </a:rPr>
              <a:t>Webinar</a:t>
            </a:r>
            <a:r>
              <a:rPr lang="it-IT" dirty="0"/>
              <a:t> - Anci e Ministero del Lavoro di aggiornamento sulle assunzioni negli ATS</a:t>
            </a:r>
          </a:p>
        </p:txBody>
      </p:sp>
      <p:sp>
        <p:nvSpPr>
          <p:cNvPr id="14" name="CasellaDiTesto 13">
            <a:extLst>
              <a:ext uri="{FF2B5EF4-FFF2-40B4-BE49-F238E27FC236}">
                <a16:creationId xmlns:a16="http://schemas.microsoft.com/office/drawing/2014/main" id="{3391EBFB-3FEE-91E2-3E20-357C44041E90}"/>
              </a:ext>
            </a:extLst>
          </p:cNvPr>
          <p:cNvSpPr txBox="1"/>
          <p:nvPr/>
        </p:nvSpPr>
        <p:spPr>
          <a:xfrm>
            <a:off x="4205086" y="4332204"/>
            <a:ext cx="6340994" cy="646331"/>
          </a:xfrm>
          <a:prstGeom prst="rect">
            <a:avLst/>
          </a:prstGeom>
          <a:noFill/>
        </p:spPr>
        <p:txBody>
          <a:bodyPr wrap="square" rtlCol="0">
            <a:spAutoFit/>
          </a:bodyPr>
          <a:lstStyle/>
          <a:p>
            <a:pPr algn="just"/>
            <a:r>
              <a:rPr lang="it-IT" dirty="0">
                <a:hlinkClick r:id="rId7"/>
              </a:rPr>
              <a:t>Webinar </a:t>
            </a:r>
            <a:r>
              <a:rPr lang="it-IT" dirty="0"/>
              <a:t>- campagna Anci e DPO “Contro la violenza sulle donne, mai bandiera bianca”</a:t>
            </a:r>
          </a:p>
        </p:txBody>
      </p:sp>
      <p:pic>
        <p:nvPicPr>
          <p:cNvPr id="17" name="Immagine 16">
            <a:extLst>
              <a:ext uri="{FF2B5EF4-FFF2-40B4-BE49-F238E27FC236}">
                <a16:creationId xmlns:a16="http://schemas.microsoft.com/office/drawing/2014/main" id="{00F22334-09FC-C94D-D409-6B9E10E122A2}"/>
              </a:ext>
            </a:extLst>
          </p:cNvPr>
          <p:cNvPicPr>
            <a:picLocks noChangeAspect="1"/>
          </p:cNvPicPr>
          <p:nvPr/>
        </p:nvPicPr>
        <p:blipFill>
          <a:blip r:embed="rId8"/>
          <a:stretch>
            <a:fillRect/>
          </a:stretch>
        </p:blipFill>
        <p:spPr>
          <a:xfrm>
            <a:off x="3028178" y="5651402"/>
            <a:ext cx="809738" cy="704948"/>
          </a:xfrm>
          <a:prstGeom prst="rect">
            <a:avLst/>
          </a:prstGeom>
        </p:spPr>
      </p:pic>
      <p:sp>
        <p:nvSpPr>
          <p:cNvPr id="18" name="CasellaDiTesto 17">
            <a:extLst>
              <a:ext uri="{FF2B5EF4-FFF2-40B4-BE49-F238E27FC236}">
                <a16:creationId xmlns:a16="http://schemas.microsoft.com/office/drawing/2014/main" id="{DEA2623D-916A-B30E-14A2-77E9A336BABF}"/>
              </a:ext>
            </a:extLst>
          </p:cNvPr>
          <p:cNvSpPr txBox="1"/>
          <p:nvPr/>
        </p:nvSpPr>
        <p:spPr>
          <a:xfrm>
            <a:off x="4205086" y="5716502"/>
            <a:ext cx="6712362" cy="646331"/>
          </a:xfrm>
          <a:prstGeom prst="rect">
            <a:avLst/>
          </a:prstGeom>
          <a:noFill/>
        </p:spPr>
        <p:txBody>
          <a:bodyPr wrap="square" rtlCol="0">
            <a:spAutoFit/>
          </a:bodyPr>
          <a:lstStyle/>
          <a:p>
            <a:pPr algn="just"/>
            <a:r>
              <a:rPr lang="it-IT" dirty="0">
                <a:hlinkClick r:id="rId9"/>
              </a:rPr>
              <a:t>Webinar </a:t>
            </a:r>
            <a:r>
              <a:rPr lang="it-IT" dirty="0"/>
              <a:t>- sull’avviso pubblico “Risorse in Comune”: CUP, </a:t>
            </a:r>
            <a:r>
              <a:rPr lang="it-IT" dirty="0" err="1"/>
              <a:t>MePA</a:t>
            </a:r>
            <a:r>
              <a:rPr lang="it-IT" dirty="0"/>
              <a:t> e prossimi passi</a:t>
            </a:r>
          </a:p>
        </p:txBody>
      </p:sp>
    </p:spTree>
    <p:extLst>
      <p:ext uri="{BB962C8B-B14F-4D97-AF65-F5344CB8AC3E}">
        <p14:creationId xmlns:p14="http://schemas.microsoft.com/office/powerpoint/2010/main" val="416591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6418-384F-3DDA-F49E-D88BD43B94A2}"/>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E20B750A-892E-1972-1EA1-E0B8BF9A70B7}"/>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824B0598-165C-F3DC-DBEF-385C812A4CB9}"/>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19</a:t>
            </a:fld>
            <a:endParaRPr lang="it-IT"/>
          </a:p>
        </p:txBody>
      </p:sp>
      <p:sp>
        <p:nvSpPr>
          <p:cNvPr id="10" name="CasellaDiTesto 9">
            <a:extLst>
              <a:ext uri="{FF2B5EF4-FFF2-40B4-BE49-F238E27FC236}">
                <a16:creationId xmlns:a16="http://schemas.microsoft.com/office/drawing/2014/main" id="{CCC80B0C-D864-34F1-B288-9BA9531431F7}"/>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2">
                    <a:lumMod val="75000"/>
                  </a:schemeClr>
                </a:solidFill>
                <a:latin typeface="Titillium Web" pitchFamily="2" charset="77"/>
              </a:rPr>
              <a:t>Webinar e seminari: registrazioni e materiali</a:t>
            </a:r>
          </a:p>
        </p:txBody>
      </p:sp>
      <p:grpSp>
        <p:nvGrpSpPr>
          <p:cNvPr id="39" name="Gruppo 38">
            <a:extLst>
              <a:ext uri="{FF2B5EF4-FFF2-40B4-BE49-F238E27FC236}">
                <a16:creationId xmlns:a16="http://schemas.microsoft.com/office/drawing/2014/main" id="{18B7B8BA-F0A2-4973-084A-2DB8215EA082}"/>
              </a:ext>
            </a:extLst>
          </p:cNvPr>
          <p:cNvGrpSpPr/>
          <p:nvPr/>
        </p:nvGrpSpPr>
        <p:grpSpPr>
          <a:xfrm>
            <a:off x="3004255" y="1571008"/>
            <a:ext cx="849086" cy="3328997"/>
            <a:chOff x="3055258" y="1596571"/>
            <a:chExt cx="849086" cy="3568003"/>
          </a:xfrm>
        </p:grpSpPr>
        <p:sp>
          <p:nvSpPr>
            <p:cNvPr id="32" name="Rettangolo con angoli arrotondati 31">
              <a:extLst>
                <a:ext uri="{FF2B5EF4-FFF2-40B4-BE49-F238E27FC236}">
                  <a16:creationId xmlns:a16="http://schemas.microsoft.com/office/drawing/2014/main" id="{1CCD3E9F-2747-24AD-C89C-4503D097480F}"/>
                </a:ext>
              </a:extLst>
            </p:cNvPr>
            <p:cNvSpPr/>
            <p:nvPr/>
          </p:nvSpPr>
          <p:spPr>
            <a:xfrm>
              <a:off x="3055258" y="1596571"/>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descr="Immagine che contiene logo, simbolo, Elementi grafici, design&#10;&#10;Il contenuto generato dall'IA potrebbe non essere corretto.">
              <a:extLst>
                <a:ext uri="{FF2B5EF4-FFF2-40B4-BE49-F238E27FC236}">
                  <a16:creationId xmlns:a16="http://schemas.microsoft.com/office/drawing/2014/main" id="{78859F2F-372B-99EF-691A-EEA587EE3396}"/>
                </a:ext>
              </a:extLst>
            </p:cNvPr>
            <p:cNvPicPr>
              <a:picLocks noChangeAspect="1"/>
            </p:cNvPicPr>
            <p:nvPr/>
          </p:nvPicPr>
          <p:blipFill>
            <a:blip r:embed="rId3"/>
            <a:stretch>
              <a:fillRect/>
            </a:stretch>
          </p:blipFill>
          <p:spPr>
            <a:xfrm>
              <a:off x="3178382" y="1696692"/>
              <a:ext cx="622226" cy="548462"/>
            </a:xfrm>
            <a:prstGeom prst="rect">
              <a:avLst/>
            </a:prstGeom>
          </p:spPr>
        </p:pic>
        <p:sp>
          <p:nvSpPr>
            <p:cNvPr id="35" name="Rettangolo con angoli arrotondati 34">
              <a:extLst>
                <a:ext uri="{FF2B5EF4-FFF2-40B4-BE49-F238E27FC236}">
                  <a16:creationId xmlns:a16="http://schemas.microsoft.com/office/drawing/2014/main" id="{773F3548-5E3E-D53E-CF7A-77EE76806F48}"/>
                </a:ext>
              </a:extLst>
            </p:cNvPr>
            <p:cNvSpPr/>
            <p:nvPr/>
          </p:nvSpPr>
          <p:spPr>
            <a:xfrm>
              <a:off x="3055258" y="3026229"/>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descr="Immagine che contiene logo, simbolo, Elementi grafici, design&#10;&#10;Il contenuto generato dall'IA potrebbe non essere corretto.">
              <a:extLst>
                <a:ext uri="{FF2B5EF4-FFF2-40B4-BE49-F238E27FC236}">
                  <a16:creationId xmlns:a16="http://schemas.microsoft.com/office/drawing/2014/main" id="{1D552680-8423-5CBE-3150-EB088B3ED9F3}"/>
                </a:ext>
              </a:extLst>
            </p:cNvPr>
            <p:cNvPicPr>
              <a:picLocks noChangeAspect="1"/>
            </p:cNvPicPr>
            <p:nvPr/>
          </p:nvPicPr>
          <p:blipFill>
            <a:blip r:embed="rId3"/>
            <a:stretch>
              <a:fillRect/>
            </a:stretch>
          </p:blipFill>
          <p:spPr>
            <a:xfrm>
              <a:off x="3178382" y="3126350"/>
              <a:ext cx="622226" cy="548462"/>
            </a:xfrm>
            <a:prstGeom prst="rect">
              <a:avLst/>
            </a:prstGeom>
          </p:spPr>
        </p:pic>
        <p:sp>
          <p:nvSpPr>
            <p:cNvPr id="37" name="Rettangolo con angoli arrotondati 36">
              <a:extLst>
                <a:ext uri="{FF2B5EF4-FFF2-40B4-BE49-F238E27FC236}">
                  <a16:creationId xmlns:a16="http://schemas.microsoft.com/office/drawing/2014/main" id="{67D51B1D-7BB5-BCD1-8FA0-9E08EE63E96E}"/>
                </a:ext>
              </a:extLst>
            </p:cNvPr>
            <p:cNvSpPr/>
            <p:nvPr/>
          </p:nvSpPr>
          <p:spPr>
            <a:xfrm>
              <a:off x="3055258" y="4455887"/>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Immagine che contiene logo, simbolo, Elementi grafici, design&#10;&#10;Il contenuto generato dall'IA potrebbe non essere corretto.">
              <a:extLst>
                <a:ext uri="{FF2B5EF4-FFF2-40B4-BE49-F238E27FC236}">
                  <a16:creationId xmlns:a16="http://schemas.microsoft.com/office/drawing/2014/main" id="{AEFFC2CC-A389-E39C-01BB-6AAD3BE60250}"/>
                </a:ext>
              </a:extLst>
            </p:cNvPr>
            <p:cNvPicPr>
              <a:picLocks noChangeAspect="1"/>
            </p:cNvPicPr>
            <p:nvPr/>
          </p:nvPicPr>
          <p:blipFill>
            <a:blip r:embed="rId3"/>
            <a:stretch>
              <a:fillRect/>
            </a:stretch>
          </p:blipFill>
          <p:spPr>
            <a:xfrm>
              <a:off x="3178382" y="4556008"/>
              <a:ext cx="622226" cy="548462"/>
            </a:xfrm>
            <a:prstGeom prst="rect">
              <a:avLst/>
            </a:prstGeom>
          </p:spPr>
        </p:pic>
      </p:gr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7A40D99F-7307-A5F5-441C-336E496AC9A5}"/>
              </a:ext>
            </a:extLst>
          </p:cNvPr>
          <p:cNvPicPr>
            <a:picLocks noChangeAspect="1"/>
          </p:cNvPicPr>
          <p:nvPr/>
        </p:nvPicPr>
        <p:blipFill>
          <a:blip r:embed="rId4"/>
          <a:stretch>
            <a:fillRect/>
          </a:stretch>
        </p:blipFill>
        <p:spPr>
          <a:xfrm>
            <a:off x="769674" y="458598"/>
            <a:ext cx="1075698" cy="1566144"/>
          </a:xfrm>
          <a:prstGeom prst="rect">
            <a:avLst/>
          </a:prstGeom>
        </p:spPr>
      </p:pic>
      <p:sp>
        <p:nvSpPr>
          <p:cNvPr id="2" name="CasellaDiTesto 1">
            <a:extLst>
              <a:ext uri="{FF2B5EF4-FFF2-40B4-BE49-F238E27FC236}">
                <a16:creationId xmlns:a16="http://schemas.microsoft.com/office/drawing/2014/main" id="{BED72469-2602-B73A-4FE1-0CD42DBB01D8}"/>
              </a:ext>
            </a:extLst>
          </p:cNvPr>
          <p:cNvSpPr txBox="1"/>
          <p:nvPr/>
        </p:nvSpPr>
        <p:spPr>
          <a:xfrm>
            <a:off x="4205086" y="1596571"/>
            <a:ext cx="6797040" cy="1200329"/>
          </a:xfrm>
          <a:prstGeom prst="rect">
            <a:avLst/>
          </a:prstGeom>
          <a:noFill/>
        </p:spPr>
        <p:txBody>
          <a:bodyPr wrap="square" rtlCol="0">
            <a:spAutoFit/>
          </a:bodyPr>
          <a:lstStyle/>
          <a:p>
            <a:r>
              <a:rPr lang="it-IT" dirty="0">
                <a:hlinkClick r:id="rId5"/>
              </a:rPr>
              <a:t>Webinar</a:t>
            </a:r>
            <a:r>
              <a:rPr lang="it-IT" dirty="0"/>
              <a:t> - Gestione del Bonus sociale rifiuti: l’operatività nel Sistema </a:t>
            </a:r>
            <a:r>
              <a:rPr lang="it-IT" dirty="0" err="1"/>
              <a:t>SGAte</a:t>
            </a:r>
            <a:endParaRPr lang="it-IT" dirty="0"/>
          </a:p>
          <a:p>
            <a:endParaRPr lang="it-IT" dirty="0"/>
          </a:p>
          <a:p>
            <a:endParaRPr lang="it-IT" dirty="0"/>
          </a:p>
        </p:txBody>
      </p:sp>
      <p:sp>
        <p:nvSpPr>
          <p:cNvPr id="11" name="CasellaDiTesto 10">
            <a:extLst>
              <a:ext uri="{FF2B5EF4-FFF2-40B4-BE49-F238E27FC236}">
                <a16:creationId xmlns:a16="http://schemas.microsoft.com/office/drawing/2014/main" id="{C545A60E-AE32-35C7-6B81-E47C1318BFF1}"/>
              </a:ext>
            </a:extLst>
          </p:cNvPr>
          <p:cNvSpPr txBox="1"/>
          <p:nvPr/>
        </p:nvSpPr>
        <p:spPr>
          <a:xfrm>
            <a:off x="4205086" y="2931211"/>
            <a:ext cx="6536066" cy="646331"/>
          </a:xfrm>
          <a:prstGeom prst="rect">
            <a:avLst/>
          </a:prstGeom>
          <a:noFill/>
        </p:spPr>
        <p:txBody>
          <a:bodyPr wrap="square" rtlCol="0">
            <a:spAutoFit/>
          </a:bodyPr>
          <a:lstStyle/>
          <a:p>
            <a:r>
              <a:rPr lang="it-IT" dirty="0">
                <a:hlinkClick r:id="rId6"/>
              </a:rPr>
              <a:t>Webinar</a:t>
            </a:r>
            <a:r>
              <a:rPr lang="it-IT" dirty="0"/>
              <a:t> - Anci e MEF sulle nuove funzionalità della piattaforma </a:t>
            </a:r>
            <a:r>
              <a:rPr lang="it-IT" dirty="0" err="1"/>
              <a:t>ReGIS</a:t>
            </a:r>
            <a:endParaRPr lang="it-IT" dirty="0"/>
          </a:p>
        </p:txBody>
      </p:sp>
      <p:sp>
        <p:nvSpPr>
          <p:cNvPr id="14" name="CasellaDiTesto 13">
            <a:extLst>
              <a:ext uri="{FF2B5EF4-FFF2-40B4-BE49-F238E27FC236}">
                <a16:creationId xmlns:a16="http://schemas.microsoft.com/office/drawing/2014/main" id="{66057501-4FE0-BC86-F816-EB831324D689}"/>
              </a:ext>
            </a:extLst>
          </p:cNvPr>
          <p:cNvSpPr txBox="1"/>
          <p:nvPr/>
        </p:nvSpPr>
        <p:spPr>
          <a:xfrm>
            <a:off x="4205086" y="4332204"/>
            <a:ext cx="6340994" cy="646331"/>
          </a:xfrm>
          <a:prstGeom prst="rect">
            <a:avLst/>
          </a:prstGeom>
          <a:noFill/>
        </p:spPr>
        <p:txBody>
          <a:bodyPr wrap="square" rtlCol="0">
            <a:spAutoFit/>
          </a:bodyPr>
          <a:lstStyle/>
          <a:p>
            <a:r>
              <a:rPr lang="it-IT" dirty="0">
                <a:hlinkClick r:id="rId7"/>
              </a:rPr>
              <a:t>Webinar </a:t>
            </a:r>
            <a:r>
              <a:rPr lang="it-IT" dirty="0"/>
              <a:t>- Avviso MIM per risorse antincendio e messa in sicurezza</a:t>
            </a:r>
          </a:p>
        </p:txBody>
      </p:sp>
      <p:pic>
        <p:nvPicPr>
          <p:cNvPr id="17" name="Immagine 16">
            <a:extLst>
              <a:ext uri="{FF2B5EF4-FFF2-40B4-BE49-F238E27FC236}">
                <a16:creationId xmlns:a16="http://schemas.microsoft.com/office/drawing/2014/main" id="{11C29FAE-ECDA-198B-6B4B-CBEC1D087B1C}"/>
              </a:ext>
            </a:extLst>
          </p:cNvPr>
          <p:cNvPicPr>
            <a:picLocks noChangeAspect="1"/>
          </p:cNvPicPr>
          <p:nvPr/>
        </p:nvPicPr>
        <p:blipFill>
          <a:blip r:embed="rId8"/>
          <a:stretch>
            <a:fillRect/>
          </a:stretch>
        </p:blipFill>
        <p:spPr>
          <a:xfrm>
            <a:off x="3028178" y="5651402"/>
            <a:ext cx="809738" cy="704948"/>
          </a:xfrm>
          <a:prstGeom prst="rect">
            <a:avLst/>
          </a:prstGeom>
        </p:spPr>
      </p:pic>
      <p:sp>
        <p:nvSpPr>
          <p:cNvPr id="18" name="CasellaDiTesto 17">
            <a:extLst>
              <a:ext uri="{FF2B5EF4-FFF2-40B4-BE49-F238E27FC236}">
                <a16:creationId xmlns:a16="http://schemas.microsoft.com/office/drawing/2014/main" id="{D76F84AD-9DB5-FC28-8F68-DC36E027034C}"/>
              </a:ext>
            </a:extLst>
          </p:cNvPr>
          <p:cNvSpPr txBox="1"/>
          <p:nvPr/>
        </p:nvSpPr>
        <p:spPr>
          <a:xfrm>
            <a:off x="4205086" y="5716502"/>
            <a:ext cx="6712362" cy="923330"/>
          </a:xfrm>
          <a:prstGeom prst="rect">
            <a:avLst/>
          </a:prstGeom>
          <a:noFill/>
        </p:spPr>
        <p:txBody>
          <a:bodyPr wrap="square" rtlCol="0">
            <a:spAutoFit/>
          </a:bodyPr>
          <a:lstStyle/>
          <a:p>
            <a:pPr algn="just"/>
            <a:r>
              <a:rPr lang="it-IT" dirty="0">
                <a:hlinkClick r:id="rId9"/>
              </a:rPr>
              <a:t>Webinar</a:t>
            </a:r>
            <a:r>
              <a:rPr lang="it-IT" dirty="0"/>
              <a:t> – Anci, Ministero del Lavoro,  sul bando nazionale assunzioni in Ambiti territoriali sociali</a:t>
            </a:r>
          </a:p>
          <a:p>
            <a:pPr algn="just"/>
            <a:endParaRPr lang="it-IT" dirty="0"/>
          </a:p>
        </p:txBody>
      </p:sp>
    </p:spTree>
    <p:extLst>
      <p:ext uri="{BB962C8B-B14F-4D97-AF65-F5344CB8AC3E}">
        <p14:creationId xmlns:p14="http://schemas.microsoft.com/office/powerpoint/2010/main" val="62608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BF577C2B-F2B1-1AC5-F2C3-6A32D3A1F46B}"/>
              </a:ext>
            </a:extLst>
          </p:cNvPr>
          <p:cNvPicPr>
            <a:picLocks noChangeAspect="1"/>
          </p:cNvPicPr>
          <p:nvPr/>
        </p:nvPicPr>
        <p:blipFill>
          <a:blip r:embed="rId2"/>
          <a:stretch>
            <a:fillRect/>
          </a:stretch>
        </p:blipFill>
        <p:spPr>
          <a:xfrm>
            <a:off x="-6613" y="-42120"/>
            <a:ext cx="2628273" cy="6972413"/>
          </a:xfrm>
          <a:prstGeom prst="rect">
            <a:avLst/>
          </a:prstGeom>
          <a:solidFill>
            <a:schemeClr val="accent1"/>
          </a:solidFill>
        </p:spPr>
      </p:pic>
      <p:sp>
        <p:nvSpPr>
          <p:cNvPr id="6" name="Segnaposto numero diapositiva 5">
            <a:extLst>
              <a:ext uri="{FF2B5EF4-FFF2-40B4-BE49-F238E27FC236}">
                <a16:creationId xmlns:a16="http://schemas.microsoft.com/office/drawing/2014/main" id="{A780A748-6E46-1847-CF39-92467D6688F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2F28CF5B-2AF5-0662-5724-BAC1D6CD3AA5}"/>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10" name="CasellaDiTesto 9">
            <a:extLst>
              <a:ext uri="{FF2B5EF4-FFF2-40B4-BE49-F238E27FC236}">
                <a16:creationId xmlns:a16="http://schemas.microsoft.com/office/drawing/2014/main" id="{E89E24C8-0F5D-5AD3-AFA8-8E8C4A50836E}"/>
              </a:ext>
            </a:extLst>
          </p:cNvPr>
          <p:cNvSpPr txBox="1"/>
          <p:nvPr/>
        </p:nvSpPr>
        <p:spPr>
          <a:xfrm>
            <a:off x="2946399" y="386862"/>
            <a:ext cx="8600831" cy="523220"/>
          </a:xfrm>
          <a:prstGeom prst="rect">
            <a:avLst/>
          </a:prstGeom>
          <a:noFill/>
        </p:spPr>
        <p:txBody>
          <a:bodyPr wrap="square" rtlCol="0">
            <a:spAutoFit/>
          </a:bodyPr>
          <a:lstStyle/>
          <a:p>
            <a:pPr algn="just"/>
            <a:r>
              <a:rPr lang="it-IT" sz="2800" b="1" i="1" dirty="0">
                <a:solidFill>
                  <a:srgbClr val="B5920D"/>
                </a:solidFill>
                <a:latin typeface="Titillium Web" pitchFamily="2" charset="77"/>
              </a:rPr>
              <a:t>In Parlamento: </a:t>
            </a:r>
            <a:r>
              <a:rPr lang="it-IT" sz="2800" b="1" dirty="0">
                <a:solidFill>
                  <a:srgbClr val="B5920D"/>
                </a:solidFill>
                <a:latin typeface="Titillium Web" pitchFamily="2" charset="77"/>
              </a:rPr>
              <a:t>Decreti-legge all’esame del Senato  </a:t>
            </a:r>
          </a:p>
        </p:txBody>
      </p:sp>
      <p:sp>
        <p:nvSpPr>
          <p:cNvPr id="2" name="Rettangolo con angoli arrotondati 1">
            <a:extLst>
              <a:ext uri="{FF2B5EF4-FFF2-40B4-BE49-F238E27FC236}">
                <a16:creationId xmlns:a16="http://schemas.microsoft.com/office/drawing/2014/main" id="{381635C4-4B7C-CD6D-CA4A-CB4D91186903}"/>
              </a:ext>
            </a:extLst>
          </p:cNvPr>
          <p:cNvSpPr/>
          <p:nvPr/>
        </p:nvSpPr>
        <p:spPr>
          <a:xfrm>
            <a:off x="2873330" y="910083"/>
            <a:ext cx="8600831" cy="5185364"/>
          </a:xfrm>
          <a:prstGeom prst="roundRect">
            <a:avLst/>
          </a:prstGeom>
          <a:solidFill>
            <a:srgbClr val="B59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9BD26FA5-5ADE-76A3-1FBB-1CDF4B97DF43}"/>
              </a:ext>
            </a:extLst>
          </p:cNvPr>
          <p:cNvSpPr txBox="1"/>
          <p:nvPr/>
        </p:nvSpPr>
        <p:spPr>
          <a:xfrm>
            <a:off x="3751234" y="1216024"/>
            <a:ext cx="7381908" cy="4431983"/>
          </a:xfrm>
          <a:prstGeom prst="rect">
            <a:avLst/>
          </a:prstGeom>
          <a:noFill/>
        </p:spPr>
        <p:txBody>
          <a:bodyPr wrap="square" lIns="91440" tIns="45720" rIns="91440" bIns="45720" rtlCol="0" anchor="t">
            <a:spAutoFit/>
          </a:bodyPr>
          <a:lstStyle/>
          <a:p>
            <a:pPr algn="just"/>
            <a:endParaRPr lang="it-IT" sz="1400" b="1" dirty="0">
              <a:solidFill>
                <a:schemeClr val="bg1"/>
              </a:solidFill>
            </a:endParaRPr>
          </a:p>
          <a:p>
            <a:pPr algn="just"/>
            <a:r>
              <a:rPr lang="it-IT" sz="1400" b="1" u="sng" dirty="0">
                <a:solidFill>
                  <a:schemeClr val="bg1"/>
                </a:solidFill>
              </a:rPr>
              <a:t>D.L. 23/2026 cd Sicurezza</a:t>
            </a:r>
            <a:r>
              <a:rPr lang="it-IT" sz="1400" dirty="0">
                <a:solidFill>
                  <a:schemeClr val="bg1"/>
                </a:solidFill>
              </a:rPr>
              <a:t>:  decreto-legge 24 febbraio 2026, n.23, recante «Disposizioni urgenti in materia di sicurezza pubblica, di attività di indagine dell’autorità giudiziaria in presenza di cause di giustificazione, di funzionalità delle forze di polizia e del Ministero dell’interno, nonché di immigrazione e protezione internazionale». Il provvedimento è stato trasmesso al Senato e assegnato alla Commissione Affari Costituzionali-AS1818. L’ANCI ha inviato le proposte emendative in Commissione. Si attende l’avvio delle votazioni sugli emendamenti.</a:t>
            </a:r>
          </a:p>
          <a:p>
            <a:pPr algn="just"/>
            <a:endParaRPr lang="it-IT" sz="1600" dirty="0"/>
          </a:p>
          <a:p>
            <a:pPr algn="just"/>
            <a:r>
              <a:rPr lang="it-IT" sz="1400" b="1" dirty="0">
                <a:solidFill>
                  <a:schemeClr val="bg1"/>
                </a:solidFill>
                <a:hlinkClick r:id="rId4">
                  <a:extLst>
                    <a:ext uri="{A12FA001-AC4F-418D-AE19-62706E023703}">
                      <ahyp:hlinkClr xmlns:ahyp="http://schemas.microsoft.com/office/drawing/2018/hyperlinkcolor" val="tx"/>
                    </a:ext>
                  </a:extLst>
                </a:hlinkClick>
              </a:rPr>
              <a:t>D.L.32/2026 cd Infrastrutture</a:t>
            </a:r>
            <a:r>
              <a:rPr lang="it-IT" sz="1400" b="1" dirty="0">
                <a:solidFill>
                  <a:schemeClr val="bg1"/>
                </a:solidFill>
              </a:rPr>
              <a:t>: </a:t>
            </a:r>
            <a:r>
              <a:rPr lang="it-IT" sz="1400" dirty="0">
                <a:solidFill>
                  <a:schemeClr val="bg1"/>
                </a:solidFill>
              </a:rPr>
              <a:t>decreto-legge 11 marzo 2026, n.32, recante «Disposizioni urgenti in materia di commissari straordinari e concessioni». Il provvedimento è stato trasmesso al Senato  e assegnato alla Commissione Ambiente-AS1832.  Si attende l’avvio dell’iter.</a:t>
            </a:r>
          </a:p>
          <a:p>
            <a:pPr algn="just"/>
            <a:endParaRPr lang="it-IT" sz="1400" dirty="0">
              <a:solidFill>
                <a:schemeClr val="bg1"/>
              </a:solidFill>
            </a:endParaRPr>
          </a:p>
          <a:p>
            <a:pPr algn="just"/>
            <a:endParaRPr lang="it-IT" sz="1400" dirty="0">
              <a:solidFill>
                <a:schemeClr val="bg1"/>
              </a:solidFill>
            </a:endParaRPr>
          </a:p>
          <a:p>
            <a:pPr algn="just"/>
            <a:r>
              <a:rPr lang="it-IT" sz="1400" b="1" dirty="0">
                <a:solidFill>
                  <a:schemeClr val="bg1"/>
                </a:solidFill>
                <a:hlinkClick r:id="rId5">
                  <a:extLst>
                    <a:ext uri="{A12FA001-AC4F-418D-AE19-62706E023703}">
                      <ahyp:hlinkClr xmlns:ahyp="http://schemas.microsoft.com/office/drawing/2018/hyperlinkcolor" val="tx"/>
                    </a:ext>
                  </a:extLst>
                </a:hlinkClick>
              </a:rPr>
              <a:t>D.L. 33/2026 cd Carburanti</a:t>
            </a:r>
            <a:r>
              <a:rPr lang="it-IT" sz="1400" b="1" dirty="0">
                <a:solidFill>
                  <a:schemeClr val="bg1"/>
                </a:solidFill>
              </a:rPr>
              <a:t>: </a:t>
            </a:r>
            <a:r>
              <a:rPr lang="it-IT" sz="1400" dirty="0">
                <a:solidFill>
                  <a:schemeClr val="bg1"/>
                </a:solidFill>
              </a:rPr>
              <a:t>decreto-legge 18 marzo 2026, n. 33, recante «Disposizioni urgenti in materia di prezzi petroliferi connessi alle crisi dei mercati internazionali». Il provvedimento è stato trasmesso </a:t>
            </a:r>
            <a:r>
              <a:rPr lang="it-IT" sz="1400">
                <a:solidFill>
                  <a:schemeClr val="bg1"/>
                </a:solidFill>
              </a:rPr>
              <a:t>al Senato – AS1845. </a:t>
            </a:r>
            <a:r>
              <a:rPr lang="it-IT" sz="1400" dirty="0">
                <a:solidFill>
                  <a:schemeClr val="bg1"/>
                </a:solidFill>
              </a:rPr>
              <a:t>Si attende l’avvio dell’iter.</a:t>
            </a:r>
          </a:p>
          <a:p>
            <a:pPr algn="just"/>
            <a:endParaRPr lang="it-IT" sz="1400" dirty="0">
              <a:solidFill>
                <a:schemeClr val="bg1"/>
              </a:solidFill>
            </a:endParaRPr>
          </a:p>
          <a:p>
            <a:pPr algn="just"/>
            <a:endParaRPr lang="it-IT" sz="1400" dirty="0">
              <a:solidFill>
                <a:schemeClr val="bg1"/>
              </a:solidFill>
            </a:endParaRPr>
          </a:p>
        </p:txBody>
      </p:sp>
      <p:pic>
        <p:nvPicPr>
          <p:cNvPr id="5" name="Immagine 4" descr="Immagine che contiene logo, Elementi grafici, Carattere, simbolo&#10;&#10;Il contenuto generato dall'IA potrebbe non essere corretto.">
            <a:extLst>
              <a:ext uri="{FF2B5EF4-FFF2-40B4-BE49-F238E27FC236}">
                <a16:creationId xmlns:a16="http://schemas.microsoft.com/office/drawing/2014/main" id="{E218A17E-1019-0BD5-10B8-51D70A016822}"/>
              </a:ext>
            </a:extLst>
          </p:cNvPr>
          <p:cNvPicPr>
            <a:picLocks noChangeAspect="1"/>
          </p:cNvPicPr>
          <p:nvPr/>
        </p:nvPicPr>
        <p:blipFill>
          <a:blip r:embed="rId6"/>
          <a:stretch>
            <a:fillRect/>
          </a:stretch>
        </p:blipFill>
        <p:spPr>
          <a:xfrm>
            <a:off x="3177711" y="3207795"/>
            <a:ext cx="528872" cy="589940"/>
          </a:xfrm>
          <a:prstGeom prst="rect">
            <a:avLst/>
          </a:prstGeom>
        </p:spPr>
      </p:pic>
      <p:pic>
        <p:nvPicPr>
          <p:cNvPr id="12" name="Immagine 11" descr="Immagine che contiene Carattere, Elementi grafici, testo, design&#10;&#10;Il contenuto generato dall'IA potrebbe non essere corretto.">
            <a:extLst>
              <a:ext uri="{FF2B5EF4-FFF2-40B4-BE49-F238E27FC236}">
                <a16:creationId xmlns:a16="http://schemas.microsoft.com/office/drawing/2014/main" id="{CDE0697B-31CB-D35E-E827-A6CB0BE3AA08}"/>
              </a:ext>
            </a:extLst>
          </p:cNvPr>
          <p:cNvPicPr>
            <a:picLocks noChangeAspect="1"/>
          </p:cNvPicPr>
          <p:nvPr/>
        </p:nvPicPr>
        <p:blipFill>
          <a:blip r:embed="rId7"/>
          <a:stretch>
            <a:fillRect/>
          </a:stretch>
        </p:blipFill>
        <p:spPr>
          <a:xfrm>
            <a:off x="769674" y="458598"/>
            <a:ext cx="1075698" cy="1566144"/>
          </a:xfrm>
          <a:prstGeom prst="rect">
            <a:avLst/>
          </a:prstGeom>
        </p:spPr>
      </p:pic>
      <p:pic>
        <p:nvPicPr>
          <p:cNvPr id="4" name="Immagine 3" descr="Immagine che contiene logo, Elementi grafici, Carattere, simbolo&#10;&#10;Il contenuto generato dall'IA potrebbe non essere corretto.">
            <a:extLst>
              <a:ext uri="{FF2B5EF4-FFF2-40B4-BE49-F238E27FC236}">
                <a16:creationId xmlns:a16="http://schemas.microsoft.com/office/drawing/2014/main" id="{EF633207-29DF-79D2-3D97-0F26FB24EBC4}"/>
              </a:ext>
            </a:extLst>
          </p:cNvPr>
          <p:cNvPicPr>
            <a:picLocks noChangeAspect="1"/>
          </p:cNvPicPr>
          <p:nvPr/>
        </p:nvPicPr>
        <p:blipFill>
          <a:blip r:embed="rId6"/>
          <a:stretch>
            <a:fillRect/>
          </a:stretch>
        </p:blipFill>
        <p:spPr>
          <a:xfrm>
            <a:off x="3222362" y="4578991"/>
            <a:ext cx="528872" cy="589940"/>
          </a:xfrm>
          <a:prstGeom prst="rect">
            <a:avLst/>
          </a:prstGeom>
        </p:spPr>
      </p:pic>
      <p:pic>
        <p:nvPicPr>
          <p:cNvPr id="8" name="Immagine 7" descr="Immagine che contiene logo, Elementi grafici, Carattere, simbolo&#10;&#10;Il contenuto generato dall'IA potrebbe non essere corretto.">
            <a:extLst>
              <a:ext uri="{FF2B5EF4-FFF2-40B4-BE49-F238E27FC236}">
                <a16:creationId xmlns:a16="http://schemas.microsoft.com/office/drawing/2014/main" id="{FE6229BC-586F-6A67-5847-73AD0B8C3D34}"/>
              </a:ext>
            </a:extLst>
          </p:cNvPr>
          <p:cNvPicPr>
            <a:picLocks noChangeAspect="1"/>
          </p:cNvPicPr>
          <p:nvPr/>
        </p:nvPicPr>
        <p:blipFill>
          <a:blip r:embed="rId6"/>
          <a:stretch>
            <a:fillRect/>
          </a:stretch>
        </p:blipFill>
        <p:spPr>
          <a:xfrm>
            <a:off x="3177711" y="1434802"/>
            <a:ext cx="528872" cy="589940"/>
          </a:xfrm>
          <a:prstGeom prst="rect">
            <a:avLst/>
          </a:prstGeom>
        </p:spPr>
      </p:pic>
    </p:spTree>
    <p:extLst>
      <p:ext uri="{BB962C8B-B14F-4D97-AF65-F5344CB8AC3E}">
        <p14:creationId xmlns:p14="http://schemas.microsoft.com/office/powerpoint/2010/main" val="9887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5A3BF-ED47-4019-5575-194AADF493C7}"/>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B460BADA-D4AA-6875-9FFD-73F7B8F46BC0}"/>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56AF9221-C422-9049-02AE-84CDFA7840A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20</a:t>
            </a:fld>
            <a:endParaRPr lang="it-IT"/>
          </a:p>
        </p:txBody>
      </p:sp>
      <p:sp>
        <p:nvSpPr>
          <p:cNvPr id="10" name="CasellaDiTesto 9">
            <a:extLst>
              <a:ext uri="{FF2B5EF4-FFF2-40B4-BE49-F238E27FC236}">
                <a16:creationId xmlns:a16="http://schemas.microsoft.com/office/drawing/2014/main" id="{3EABE78D-21D4-F230-CAA4-BF74C107F455}"/>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2">
                    <a:lumMod val="75000"/>
                  </a:schemeClr>
                </a:solidFill>
                <a:latin typeface="Titillium Web" pitchFamily="2" charset="77"/>
              </a:rPr>
              <a:t>Webinar e seminari: registrazioni e materiali </a:t>
            </a:r>
          </a:p>
        </p:txBody>
      </p:sp>
      <p:grpSp>
        <p:nvGrpSpPr>
          <p:cNvPr id="39" name="Gruppo 38">
            <a:extLst>
              <a:ext uri="{FF2B5EF4-FFF2-40B4-BE49-F238E27FC236}">
                <a16:creationId xmlns:a16="http://schemas.microsoft.com/office/drawing/2014/main" id="{A9C4D32E-D71D-9DD9-B01C-6C90F826F71C}"/>
              </a:ext>
            </a:extLst>
          </p:cNvPr>
          <p:cNvGrpSpPr/>
          <p:nvPr/>
        </p:nvGrpSpPr>
        <p:grpSpPr>
          <a:xfrm>
            <a:off x="3004255" y="1571008"/>
            <a:ext cx="849086" cy="3328997"/>
            <a:chOff x="3055258" y="1596571"/>
            <a:chExt cx="849086" cy="3568003"/>
          </a:xfrm>
        </p:grpSpPr>
        <p:sp>
          <p:nvSpPr>
            <p:cNvPr id="32" name="Rettangolo con angoli arrotondati 31">
              <a:extLst>
                <a:ext uri="{FF2B5EF4-FFF2-40B4-BE49-F238E27FC236}">
                  <a16:creationId xmlns:a16="http://schemas.microsoft.com/office/drawing/2014/main" id="{7A835FE2-E8E2-3745-02ED-39E45F68D936}"/>
                </a:ext>
              </a:extLst>
            </p:cNvPr>
            <p:cNvSpPr/>
            <p:nvPr/>
          </p:nvSpPr>
          <p:spPr>
            <a:xfrm>
              <a:off x="3055258" y="1596571"/>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descr="Immagine che contiene logo, simbolo, Elementi grafici, design&#10;&#10;Il contenuto generato dall'IA potrebbe non essere corretto.">
              <a:extLst>
                <a:ext uri="{FF2B5EF4-FFF2-40B4-BE49-F238E27FC236}">
                  <a16:creationId xmlns:a16="http://schemas.microsoft.com/office/drawing/2014/main" id="{F025155B-B686-AF1F-6A71-5813B0D81A7D}"/>
                </a:ext>
              </a:extLst>
            </p:cNvPr>
            <p:cNvPicPr>
              <a:picLocks noChangeAspect="1"/>
            </p:cNvPicPr>
            <p:nvPr/>
          </p:nvPicPr>
          <p:blipFill>
            <a:blip r:embed="rId3"/>
            <a:stretch>
              <a:fillRect/>
            </a:stretch>
          </p:blipFill>
          <p:spPr>
            <a:xfrm>
              <a:off x="3178382" y="1696692"/>
              <a:ext cx="622226" cy="548462"/>
            </a:xfrm>
            <a:prstGeom prst="rect">
              <a:avLst/>
            </a:prstGeom>
          </p:spPr>
        </p:pic>
        <p:sp>
          <p:nvSpPr>
            <p:cNvPr id="35" name="Rettangolo con angoli arrotondati 34">
              <a:extLst>
                <a:ext uri="{FF2B5EF4-FFF2-40B4-BE49-F238E27FC236}">
                  <a16:creationId xmlns:a16="http://schemas.microsoft.com/office/drawing/2014/main" id="{F80DE67F-FEDB-6D4C-DB36-C210FE49F07F}"/>
                </a:ext>
              </a:extLst>
            </p:cNvPr>
            <p:cNvSpPr/>
            <p:nvPr/>
          </p:nvSpPr>
          <p:spPr>
            <a:xfrm>
              <a:off x="3055258" y="3026229"/>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descr="Immagine che contiene logo, simbolo, Elementi grafici, design&#10;&#10;Il contenuto generato dall'IA potrebbe non essere corretto.">
              <a:extLst>
                <a:ext uri="{FF2B5EF4-FFF2-40B4-BE49-F238E27FC236}">
                  <a16:creationId xmlns:a16="http://schemas.microsoft.com/office/drawing/2014/main" id="{5F900B84-3D35-0DB8-109C-FE04198B2C65}"/>
                </a:ext>
              </a:extLst>
            </p:cNvPr>
            <p:cNvPicPr>
              <a:picLocks noChangeAspect="1"/>
            </p:cNvPicPr>
            <p:nvPr/>
          </p:nvPicPr>
          <p:blipFill>
            <a:blip r:embed="rId3"/>
            <a:stretch>
              <a:fillRect/>
            </a:stretch>
          </p:blipFill>
          <p:spPr>
            <a:xfrm>
              <a:off x="3178382" y="3126350"/>
              <a:ext cx="622226" cy="548462"/>
            </a:xfrm>
            <a:prstGeom prst="rect">
              <a:avLst/>
            </a:prstGeom>
          </p:spPr>
        </p:pic>
        <p:sp>
          <p:nvSpPr>
            <p:cNvPr id="37" name="Rettangolo con angoli arrotondati 36">
              <a:extLst>
                <a:ext uri="{FF2B5EF4-FFF2-40B4-BE49-F238E27FC236}">
                  <a16:creationId xmlns:a16="http://schemas.microsoft.com/office/drawing/2014/main" id="{26F162BE-CFE1-2F16-783F-CD4C4D1EBCE1}"/>
                </a:ext>
              </a:extLst>
            </p:cNvPr>
            <p:cNvSpPr/>
            <p:nvPr/>
          </p:nvSpPr>
          <p:spPr>
            <a:xfrm>
              <a:off x="3055258" y="4455887"/>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Immagine che contiene logo, simbolo, Elementi grafici, design&#10;&#10;Il contenuto generato dall'IA potrebbe non essere corretto.">
              <a:extLst>
                <a:ext uri="{FF2B5EF4-FFF2-40B4-BE49-F238E27FC236}">
                  <a16:creationId xmlns:a16="http://schemas.microsoft.com/office/drawing/2014/main" id="{8469143B-95BF-2D5D-EBF6-91B0E30DCA37}"/>
                </a:ext>
              </a:extLst>
            </p:cNvPr>
            <p:cNvPicPr>
              <a:picLocks noChangeAspect="1"/>
            </p:cNvPicPr>
            <p:nvPr/>
          </p:nvPicPr>
          <p:blipFill>
            <a:blip r:embed="rId3"/>
            <a:stretch>
              <a:fillRect/>
            </a:stretch>
          </p:blipFill>
          <p:spPr>
            <a:xfrm>
              <a:off x="3178382" y="4556008"/>
              <a:ext cx="622226" cy="548462"/>
            </a:xfrm>
            <a:prstGeom prst="rect">
              <a:avLst/>
            </a:prstGeom>
          </p:spPr>
        </p:pic>
      </p:gr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82E6F7DF-B1C6-54EF-A97C-FE45EA3DBA3C}"/>
              </a:ext>
            </a:extLst>
          </p:cNvPr>
          <p:cNvPicPr>
            <a:picLocks noChangeAspect="1"/>
          </p:cNvPicPr>
          <p:nvPr/>
        </p:nvPicPr>
        <p:blipFill>
          <a:blip r:embed="rId4"/>
          <a:stretch>
            <a:fillRect/>
          </a:stretch>
        </p:blipFill>
        <p:spPr>
          <a:xfrm>
            <a:off x="769674" y="458598"/>
            <a:ext cx="1075698" cy="1566144"/>
          </a:xfrm>
          <a:prstGeom prst="rect">
            <a:avLst/>
          </a:prstGeom>
        </p:spPr>
      </p:pic>
      <p:sp>
        <p:nvSpPr>
          <p:cNvPr id="2" name="CasellaDiTesto 1">
            <a:extLst>
              <a:ext uri="{FF2B5EF4-FFF2-40B4-BE49-F238E27FC236}">
                <a16:creationId xmlns:a16="http://schemas.microsoft.com/office/drawing/2014/main" id="{32C259DE-83C4-CE4F-8732-5C6F77F6D029}"/>
              </a:ext>
            </a:extLst>
          </p:cNvPr>
          <p:cNvSpPr txBox="1"/>
          <p:nvPr/>
        </p:nvSpPr>
        <p:spPr>
          <a:xfrm>
            <a:off x="4205086" y="1596571"/>
            <a:ext cx="6797040" cy="369332"/>
          </a:xfrm>
          <a:prstGeom prst="rect">
            <a:avLst/>
          </a:prstGeom>
          <a:noFill/>
        </p:spPr>
        <p:txBody>
          <a:bodyPr wrap="square" rtlCol="0">
            <a:spAutoFit/>
          </a:bodyPr>
          <a:lstStyle/>
          <a:p>
            <a:r>
              <a:rPr lang="it-IT" dirty="0">
                <a:hlinkClick r:id="rId5"/>
              </a:rPr>
              <a:t>Webinar</a:t>
            </a:r>
            <a:r>
              <a:rPr lang="it-IT" dirty="0"/>
              <a:t> - Gli strumenti multilingua basati sulla IA </a:t>
            </a:r>
          </a:p>
        </p:txBody>
      </p:sp>
      <p:sp>
        <p:nvSpPr>
          <p:cNvPr id="11" name="CasellaDiTesto 10">
            <a:extLst>
              <a:ext uri="{FF2B5EF4-FFF2-40B4-BE49-F238E27FC236}">
                <a16:creationId xmlns:a16="http://schemas.microsoft.com/office/drawing/2014/main" id="{81D87F12-62B1-BD59-74F8-8D9746CEDC1B}"/>
              </a:ext>
            </a:extLst>
          </p:cNvPr>
          <p:cNvSpPr txBox="1"/>
          <p:nvPr/>
        </p:nvSpPr>
        <p:spPr>
          <a:xfrm>
            <a:off x="4205086" y="2931211"/>
            <a:ext cx="6536066" cy="369332"/>
          </a:xfrm>
          <a:prstGeom prst="rect">
            <a:avLst/>
          </a:prstGeom>
          <a:noFill/>
        </p:spPr>
        <p:txBody>
          <a:bodyPr wrap="square" rtlCol="0">
            <a:spAutoFit/>
          </a:bodyPr>
          <a:lstStyle/>
          <a:p>
            <a:r>
              <a:rPr lang="it-IT" dirty="0">
                <a:hlinkClick r:id="rId6"/>
              </a:rPr>
              <a:t>Webinar </a:t>
            </a:r>
            <a:r>
              <a:rPr lang="it-IT" dirty="0"/>
              <a:t>- La Giustizia riparativa</a:t>
            </a:r>
          </a:p>
        </p:txBody>
      </p:sp>
      <p:sp>
        <p:nvSpPr>
          <p:cNvPr id="14" name="CasellaDiTesto 13">
            <a:extLst>
              <a:ext uri="{FF2B5EF4-FFF2-40B4-BE49-F238E27FC236}">
                <a16:creationId xmlns:a16="http://schemas.microsoft.com/office/drawing/2014/main" id="{A59402F7-F2EC-7040-F2DA-3E9E0D8E7A93}"/>
              </a:ext>
            </a:extLst>
          </p:cNvPr>
          <p:cNvSpPr txBox="1"/>
          <p:nvPr/>
        </p:nvSpPr>
        <p:spPr>
          <a:xfrm>
            <a:off x="4205086" y="4332204"/>
            <a:ext cx="6340994" cy="646331"/>
          </a:xfrm>
          <a:prstGeom prst="rect">
            <a:avLst/>
          </a:prstGeom>
          <a:noFill/>
        </p:spPr>
        <p:txBody>
          <a:bodyPr wrap="square" rtlCol="0">
            <a:spAutoFit/>
          </a:bodyPr>
          <a:lstStyle/>
          <a:p>
            <a:pPr algn="just"/>
            <a:r>
              <a:rPr lang="it-IT" dirty="0">
                <a:hlinkClick r:id="rId7"/>
              </a:rPr>
              <a:t>Webinar</a:t>
            </a:r>
            <a:r>
              <a:rPr lang="it-IT" dirty="0"/>
              <a:t> - Avviso MIM per risorse antincendio e messa in sicurezza</a:t>
            </a:r>
          </a:p>
        </p:txBody>
      </p:sp>
      <p:pic>
        <p:nvPicPr>
          <p:cNvPr id="4" name="Immagine 3">
            <a:extLst>
              <a:ext uri="{FF2B5EF4-FFF2-40B4-BE49-F238E27FC236}">
                <a16:creationId xmlns:a16="http://schemas.microsoft.com/office/drawing/2014/main" id="{FF44BC1F-9C23-0E58-534C-670B08797FD9}"/>
              </a:ext>
            </a:extLst>
          </p:cNvPr>
          <p:cNvPicPr>
            <a:picLocks noChangeAspect="1"/>
          </p:cNvPicPr>
          <p:nvPr/>
        </p:nvPicPr>
        <p:blipFill>
          <a:blip r:embed="rId8"/>
          <a:stretch>
            <a:fillRect/>
          </a:stretch>
        </p:blipFill>
        <p:spPr>
          <a:xfrm>
            <a:off x="3028178" y="5651402"/>
            <a:ext cx="809738" cy="704948"/>
          </a:xfrm>
          <a:prstGeom prst="rect">
            <a:avLst/>
          </a:prstGeom>
        </p:spPr>
      </p:pic>
      <p:sp>
        <p:nvSpPr>
          <p:cNvPr id="7" name="CasellaDiTesto 6">
            <a:extLst>
              <a:ext uri="{FF2B5EF4-FFF2-40B4-BE49-F238E27FC236}">
                <a16:creationId xmlns:a16="http://schemas.microsoft.com/office/drawing/2014/main" id="{9A5D2768-4056-F1C0-BC00-C5E0F6249E45}"/>
              </a:ext>
            </a:extLst>
          </p:cNvPr>
          <p:cNvSpPr txBox="1"/>
          <p:nvPr/>
        </p:nvSpPr>
        <p:spPr>
          <a:xfrm>
            <a:off x="4205086" y="5614080"/>
            <a:ext cx="5511938" cy="646331"/>
          </a:xfrm>
          <a:prstGeom prst="rect">
            <a:avLst/>
          </a:prstGeom>
          <a:noFill/>
        </p:spPr>
        <p:txBody>
          <a:bodyPr wrap="square" rtlCol="0">
            <a:spAutoFit/>
          </a:bodyPr>
          <a:lstStyle/>
          <a:p>
            <a:r>
              <a:rPr lang="it-IT" dirty="0">
                <a:hlinkClick r:id="rId9"/>
              </a:rPr>
              <a:t>Webinar </a:t>
            </a:r>
            <a:r>
              <a:rPr lang="it-IT" dirty="0"/>
              <a:t> - “Presentazione Avviso pubblico ‘Risorse in Comune'” Guarda la registrazione e</a:t>
            </a:r>
          </a:p>
        </p:txBody>
      </p:sp>
    </p:spTree>
    <p:extLst>
      <p:ext uri="{BB962C8B-B14F-4D97-AF65-F5344CB8AC3E}">
        <p14:creationId xmlns:p14="http://schemas.microsoft.com/office/powerpoint/2010/main" val="220718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25B9-D728-6516-FC11-C738BA8468D2}"/>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B811CA3F-B0C0-68B3-4064-AA898D6E357F}"/>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0103E1B6-2ED4-F72B-9A58-34CE2768ED69}"/>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21</a:t>
            </a:fld>
            <a:endParaRPr lang="it-IT"/>
          </a:p>
        </p:txBody>
      </p:sp>
      <p:sp>
        <p:nvSpPr>
          <p:cNvPr id="10" name="CasellaDiTesto 9">
            <a:extLst>
              <a:ext uri="{FF2B5EF4-FFF2-40B4-BE49-F238E27FC236}">
                <a16:creationId xmlns:a16="http://schemas.microsoft.com/office/drawing/2014/main" id="{454B3E35-8CD9-B7E8-CD8A-0BC0B02E677D}"/>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2">
                    <a:lumMod val="75000"/>
                  </a:schemeClr>
                </a:solidFill>
                <a:latin typeface="Titillium Web" pitchFamily="2" charset="77"/>
              </a:rPr>
              <a:t>Webinar e seminari: registrazioni e materiali</a:t>
            </a:r>
          </a:p>
        </p:txBody>
      </p:sp>
      <p:grpSp>
        <p:nvGrpSpPr>
          <p:cNvPr id="39" name="Gruppo 38">
            <a:extLst>
              <a:ext uri="{FF2B5EF4-FFF2-40B4-BE49-F238E27FC236}">
                <a16:creationId xmlns:a16="http://schemas.microsoft.com/office/drawing/2014/main" id="{A1907E2A-9B8E-596A-6766-3D0FCE82BA8A}"/>
              </a:ext>
            </a:extLst>
          </p:cNvPr>
          <p:cNvGrpSpPr/>
          <p:nvPr/>
        </p:nvGrpSpPr>
        <p:grpSpPr>
          <a:xfrm>
            <a:off x="3004255" y="1571008"/>
            <a:ext cx="849086" cy="3328997"/>
            <a:chOff x="3055258" y="1596571"/>
            <a:chExt cx="849086" cy="3568003"/>
          </a:xfrm>
        </p:grpSpPr>
        <p:sp>
          <p:nvSpPr>
            <p:cNvPr id="32" name="Rettangolo con angoli arrotondati 31">
              <a:extLst>
                <a:ext uri="{FF2B5EF4-FFF2-40B4-BE49-F238E27FC236}">
                  <a16:creationId xmlns:a16="http://schemas.microsoft.com/office/drawing/2014/main" id="{8392A3E4-F10B-928C-C950-E7C427D636B7}"/>
                </a:ext>
              </a:extLst>
            </p:cNvPr>
            <p:cNvSpPr/>
            <p:nvPr/>
          </p:nvSpPr>
          <p:spPr>
            <a:xfrm>
              <a:off x="3055258" y="1596571"/>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Immagine 33" descr="Immagine che contiene logo, simbolo, Elementi grafici, design&#10;&#10;Il contenuto generato dall'IA potrebbe non essere corretto.">
              <a:extLst>
                <a:ext uri="{FF2B5EF4-FFF2-40B4-BE49-F238E27FC236}">
                  <a16:creationId xmlns:a16="http://schemas.microsoft.com/office/drawing/2014/main" id="{308304EE-EDFE-917B-FEEE-E5991E03C4DE}"/>
                </a:ext>
              </a:extLst>
            </p:cNvPr>
            <p:cNvPicPr>
              <a:picLocks noChangeAspect="1"/>
            </p:cNvPicPr>
            <p:nvPr/>
          </p:nvPicPr>
          <p:blipFill>
            <a:blip r:embed="rId3"/>
            <a:stretch>
              <a:fillRect/>
            </a:stretch>
          </p:blipFill>
          <p:spPr>
            <a:xfrm>
              <a:off x="3178382" y="1696692"/>
              <a:ext cx="622226" cy="548462"/>
            </a:xfrm>
            <a:prstGeom prst="rect">
              <a:avLst/>
            </a:prstGeom>
          </p:spPr>
        </p:pic>
        <p:sp>
          <p:nvSpPr>
            <p:cNvPr id="35" name="Rettangolo con angoli arrotondati 34">
              <a:extLst>
                <a:ext uri="{FF2B5EF4-FFF2-40B4-BE49-F238E27FC236}">
                  <a16:creationId xmlns:a16="http://schemas.microsoft.com/office/drawing/2014/main" id="{7A69B8F5-3A60-40F4-97EF-8AFF6A8B3A98}"/>
                </a:ext>
              </a:extLst>
            </p:cNvPr>
            <p:cNvSpPr/>
            <p:nvPr/>
          </p:nvSpPr>
          <p:spPr>
            <a:xfrm>
              <a:off x="3055258" y="3026229"/>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descr="Immagine che contiene logo, simbolo, Elementi grafici, design&#10;&#10;Il contenuto generato dall'IA potrebbe non essere corretto.">
              <a:extLst>
                <a:ext uri="{FF2B5EF4-FFF2-40B4-BE49-F238E27FC236}">
                  <a16:creationId xmlns:a16="http://schemas.microsoft.com/office/drawing/2014/main" id="{C550490F-50CA-D409-1969-328922A61DC2}"/>
                </a:ext>
              </a:extLst>
            </p:cNvPr>
            <p:cNvPicPr>
              <a:picLocks noChangeAspect="1"/>
            </p:cNvPicPr>
            <p:nvPr/>
          </p:nvPicPr>
          <p:blipFill>
            <a:blip r:embed="rId3"/>
            <a:stretch>
              <a:fillRect/>
            </a:stretch>
          </p:blipFill>
          <p:spPr>
            <a:xfrm>
              <a:off x="3178382" y="3126350"/>
              <a:ext cx="622226" cy="548462"/>
            </a:xfrm>
            <a:prstGeom prst="rect">
              <a:avLst/>
            </a:prstGeom>
          </p:spPr>
        </p:pic>
        <p:sp>
          <p:nvSpPr>
            <p:cNvPr id="37" name="Rettangolo con angoli arrotondati 36">
              <a:extLst>
                <a:ext uri="{FF2B5EF4-FFF2-40B4-BE49-F238E27FC236}">
                  <a16:creationId xmlns:a16="http://schemas.microsoft.com/office/drawing/2014/main" id="{AEF64184-317D-EBDF-31CF-B60CE63E0550}"/>
                </a:ext>
              </a:extLst>
            </p:cNvPr>
            <p:cNvSpPr/>
            <p:nvPr/>
          </p:nvSpPr>
          <p:spPr>
            <a:xfrm>
              <a:off x="3055258" y="4455887"/>
              <a:ext cx="849086" cy="70868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Immagine che contiene logo, simbolo, Elementi grafici, design&#10;&#10;Il contenuto generato dall'IA potrebbe non essere corretto.">
              <a:extLst>
                <a:ext uri="{FF2B5EF4-FFF2-40B4-BE49-F238E27FC236}">
                  <a16:creationId xmlns:a16="http://schemas.microsoft.com/office/drawing/2014/main" id="{DEAE28E4-F0A7-7CB9-BC6E-8DE27FA52736}"/>
                </a:ext>
              </a:extLst>
            </p:cNvPr>
            <p:cNvPicPr>
              <a:picLocks noChangeAspect="1"/>
            </p:cNvPicPr>
            <p:nvPr/>
          </p:nvPicPr>
          <p:blipFill>
            <a:blip r:embed="rId3"/>
            <a:stretch>
              <a:fillRect/>
            </a:stretch>
          </p:blipFill>
          <p:spPr>
            <a:xfrm>
              <a:off x="3178382" y="4556008"/>
              <a:ext cx="622226" cy="548462"/>
            </a:xfrm>
            <a:prstGeom prst="rect">
              <a:avLst/>
            </a:prstGeom>
          </p:spPr>
        </p:pic>
      </p:gr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5E64B7C7-D7C3-EDCD-D946-AC4FB7EA7835}"/>
              </a:ext>
            </a:extLst>
          </p:cNvPr>
          <p:cNvPicPr>
            <a:picLocks noChangeAspect="1"/>
          </p:cNvPicPr>
          <p:nvPr/>
        </p:nvPicPr>
        <p:blipFill>
          <a:blip r:embed="rId4"/>
          <a:stretch>
            <a:fillRect/>
          </a:stretch>
        </p:blipFill>
        <p:spPr>
          <a:xfrm>
            <a:off x="769674" y="458598"/>
            <a:ext cx="1075698" cy="1566144"/>
          </a:xfrm>
          <a:prstGeom prst="rect">
            <a:avLst/>
          </a:prstGeom>
        </p:spPr>
      </p:pic>
      <p:sp>
        <p:nvSpPr>
          <p:cNvPr id="2" name="CasellaDiTesto 1">
            <a:extLst>
              <a:ext uri="{FF2B5EF4-FFF2-40B4-BE49-F238E27FC236}">
                <a16:creationId xmlns:a16="http://schemas.microsoft.com/office/drawing/2014/main" id="{5866BD42-8E50-A860-C406-4F823F10F6E3}"/>
              </a:ext>
            </a:extLst>
          </p:cNvPr>
          <p:cNvSpPr txBox="1"/>
          <p:nvPr/>
        </p:nvSpPr>
        <p:spPr>
          <a:xfrm>
            <a:off x="4205086" y="1596571"/>
            <a:ext cx="6797040" cy="646331"/>
          </a:xfrm>
          <a:prstGeom prst="rect">
            <a:avLst/>
          </a:prstGeom>
          <a:noFill/>
        </p:spPr>
        <p:txBody>
          <a:bodyPr wrap="square" rtlCol="0">
            <a:spAutoFit/>
          </a:bodyPr>
          <a:lstStyle/>
          <a:p>
            <a:r>
              <a:rPr lang="it-IT" dirty="0">
                <a:hlinkClick r:id="rId5"/>
              </a:rPr>
              <a:t>Webinar</a:t>
            </a:r>
            <a:r>
              <a:rPr lang="it-IT" dirty="0"/>
              <a:t> - di presentazione nuovo Avviso ANCI sul Fondo Politiche Giovanili, guarda la registrazione</a:t>
            </a:r>
          </a:p>
        </p:txBody>
      </p:sp>
      <p:sp>
        <p:nvSpPr>
          <p:cNvPr id="11" name="CasellaDiTesto 10">
            <a:extLst>
              <a:ext uri="{FF2B5EF4-FFF2-40B4-BE49-F238E27FC236}">
                <a16:creationId xmlns:a16="http://schemas.microsoft.com/office/drawing/2014/main" id="{653D9B53-C288-7BC1-18E7-699391A101BF}"/>
              </a:ext>
            </a:extLst>
          </p:cNvPr>
          <p:cNvSpPr txBox="1"/>
          <p:nvPr/>
        </p:nvSpPr>
        <p:spPr>
          <a:xfrm>
            <a:off x="4205086" y="2931211"/>
            <a:ext cx="6536066" cy="646331"/>
          </a:xfrm>
          <a:prstGeom prst="rect">
            <a:avLst/>
          </a:prstGeom>
          <a:noFill/>
        </p:spPr>
        <p:txBody>
          <a:bodyPr wrap="square" rtlCol="0">
            <a:spAutoFit/>
          </a:bodyPr>
          <a:lstStyle/>
          <a:p>
            <a:r>
              <a:rPr lang="it-IT" dirty="0">
                <a:hlinkClick r:id="rId6"/>
              </a:rPr>
              <a:t>Webinar </a:t>
            </a:r>
            <a:r>
              <a:rPr lang="it-IT" dirty="0"/>
              <a:t>- sui Contributi per le organizzazioni di volontariato e gruppi comunali</a:t>
            </a:r>
          </a:p>
        </p:txBody>
      </p:sp>
      <p:sp>
        <p:nvSpPr>
          <p:cNvPr id="14" name="CasellaDiTesto 13">
            <a:extLst>
              <a:ext uri="{FF2B5EF4-FFF2-40B4-BE49-F238E27FC236}">
                <a16:creationId xmlns:a16="http://schemas.microsoft.com/office/drawing/2014/main" id="{244DCB76-5E2E-B8B8-0097-A22FF60BF4FC}"/>
              </a:ext>
            </a:extLst>
          </p:cNvPr>
          <p:cNvSpPr txBox="1"/>
          <p:nvPr/>
        </p:nvSpPr>
        <p:spPr>
          <a:xfrm>
            <a:off x="4205086" y="4332204"/>
            <a:ext cx="6340994" cy="646331"/>
          </a:xfrm>
          <a:prstGeom prst="rect">
            <a:avLst/>
          </a:prstGeom>
          <a:noFill/>
        </p:spPr>
        <p:txBody>
          <a:bodyPr wrap="square" rtlCol="0">
            <a:spAutoFit/>
          </a:bodyPr>
          <a:lstStyle/>
          <a:p>
            <a:r>
              <a:rPr lang="it-IT" dirty="0">
                <a:hlinkClick r:id="rId7"/>
              </a:rPr>
              <a:t>Webinar</a:t>
            </a:r>
            <a:r>
              <a:rPr lang="it-IT" dirty="0"/>
              <a:t> - Protezione civile: contributi associazioni volontariato e ‘Misura mista’</a:t>
            </a:r>
          </a:p>
        </p:txBody>
      </p:sp>
      <p:pic>
        <p:nvPicPr>
          <p:cNvPr id="17" name="Immagine 16">
            <a:extLst>
              <a:ext uri="{FF2B5EF4-FFF2-40B4-BE49-F238E27FC236}">
                <a16:creationId xmlns:a16="http://schemas.microsoft.com/office/drawing/2014/main" id="{7E92EF8C-1FA9-7DE9-6543-9A3EBC949FF9}"/>
              </a:ext>
            </a:extLst>
          </p:cNvPr>
          <p:cNvPicPr>
            <a:picLocks noChangeAspect="1"/>
          </p:cNvPicPr>
          <p:nvPr/>
        </p:nvPicPr>
        <p:blipFill>
          <a:blip r:embed="rId8"/>
          <a:stretch>
            <a:fillRect/>
          </a:stretch>
        </p:blipFill>
        <p:spPr>
          <a:xfrm>
            <a:off x="3028178" y="5651402"/>
            <a:ext cx="809738" cy="704948"/>
          </a:xfrm>
          <a:prstGeom prst="rect">
            <a:avLst/>
          </a:prstGeom>
        </p:spPr>
      </p:pic>
      <p:sp>
        <p:nvSpPr>
          <p:cNvPr id="18" name="CasellaDiTesto 17">
            <a:extLst>
              <a:ext uri="{FF2B5EF4-FFF2-40B4-BE49-F238E27FC236}">
                <a16:creationId xmlns:a16="http://schemas.microsoft.com/office/drawing/2014/main" id="{BED150F9-3520-D8B9-C298-8FCAD162CD55}"/>
              </a:ext>
            </a:extLst>
          </p:cNvPr>
          <p:cNvSpPr txBox="1"/>
          <p:nvPr/>
        </p:nvSpPr>
        <p:spPr>
          <a:xfrm>
            <a:off x="4205086" y="5716502"/>
            <a:ext cx="6712362" cy="646331"/>
          </a:xfrm>
          <a:prstGeom prst="rect">
            <a:avLst/>
          </a:prstGeom>
          <a:noFill/>
        </p:spPr>
        <p:txBody>
          <a:bodyPr wrap="square" rtlCol="0">
            <a:spAutoFit/>
          </a:bodyPr>
          <a:lstStyle/>
          <a:p>
            <a:r>
              <a:rPr lang="it-IT" dirty="0">
                <a:hlinkClick r:id="rId9"/>
              </a:rPr>
              <a:t>Webinar</a:t>
            </a:r>
            <a:r>
              <a:rPr lang="it-IT" dirty="0"/>
              <a:t> - di presentazione nuovo Avviso ANCI sul Fondo Politiche Giovanili</a:t>
            </a:r>
          </a:p>
        </p:txBody>
      </p:sp>
    </p:spTree>
    <p:extLst>
      <p:ext uri="{BB962C8B-B14F-4D97-AF65-F5344CB8AC3E}">
        <p14:creationId xmlns:p14="http://schemas.microsoft.com/office/powerpoint/2010/main" val="74745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8C119-40E8-F72B-2CF8-D8F9FF0E3972}"/>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7C42A80D-2262-2062-F181-3DFCF2A71AF7}"/>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33DF32C0-456F-4152-F7B5-77E7817F532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22</a:t>
            </a:fld>
            <a:endParaRPr lang="it-IT"/>
          </a:p>
        </p:txBody>
      </p:sp>
      <p:sp>
        <p:nvSpPr>
          <p:cNvPr id="10" name="CasellaDiTesto 9">
            <a:extLst>
              <a:ext uri="{FF2B5EF4-FFF2-40B4-BE49-F238E27FC236}">
                <a16:creationId xmlns:a16="http://schemas.microsoft.com/office/drawing/2014/main" id="{A9E5236F-8983-B7A1-ECA4-9BBD7D9ABA65}"/>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Corte Costituzionale 1/3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2B6688CE-7F40-6BEE-9004-EC1B2B7C99C1}"/>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D86DBFA9-82A4-0ADE-B283-A59C8EC2153E}"/>
              </a:ext>
            </a:extLst>
          </p:cNvPr>
          <p:cNvSpPr txBox="1"/>
          <p:nvPr/>
        </p:nvSpPr>
        <p:spPr>
          <a:xfrm>
            <a:off x="2755392" y="927089"/>
            <a:ext cx="8985504" cy="6001643"/>
          </a:xfrm>
          <a:prstGeom prst="rect">
            <a:avLst/>
          </a:prstGeom>
          <a:noFill/>
        </p:spPr>
        <p:txBody>
          <a:bodyPr wrap="square" rtlCol="0">
            <a:spAutoFit/>
          </a:bodyPr>
          <a:lstStyle/>
          <a:p>
            <a:pPr lvl="0"/>
            <a:endParaRPr lang="it-IT" sz="1600" dirty="0"/>
          </a:p>
          <a:p>
            <a:pPr lvl="0" algn="just"/>
            <a:r>
              <a:rPr lang="it-IT" sz="1600" dirty="0"/>
              <a:t>📌</a:t>
            </a:r>
            <a:r>
              <a:rPr lang="it-IT" sz="1600" b="1" dirty="0" err="1"/>
              <a:t>Ord</a:t>
            </a:r>
            <a:r>
              <a:rPr lang="it-IT" sz="1600" b="1" dirty="0"/>
              <a:t>. 8/2026 </a:t>
            </a:r>
            <a:r>
              <a:rPr lang="it-IT" sz="1600" dirty="0"/>
              <a:t>– AMMISSIBILITÀ INTERVENTO – Giudizio costituzionale – Contraddittorio – Nel giudizio di legittimità costituzionale in via incidentale è ammissibile l’intervento dell’ente locale che sia titolare di un interesse qualificato, diretto e immediato rispetto ai rapporti oggetto del giudizio a quo. Sussiste tale interesse in capo al Comune quando la questione riguarda una disposizione statale incidente sul regime di affidamento e sui requisiti soggettivi per l’accertamento e la riscossione delle proprie entrate, trattandosi di disciplina idonea a incidere direttamente sulla sfera giuridica e organizzativa dell’ente. Ne consegue l’ammissibilità dell’intervento del Comune di Napoli.</a:t>
            </a:r>
            <a:r>
              <a:rPr lang="it-IT" sz="1600" b="1" dirty="0"/>
              <a:t> </a:t>
            </a:r>
            <a:r>
              <a:rPr lang="it-IT" sz="1600" dirty="0"/>
              <a:t>(</a:t>
            </a:r>
            <a:r>
              <a:rPr lang="it-IT" sz="1600" u="sng" dirty="0">
                <a:hlinkClick r:id="rId4"/>
              </a:rPr>
              <a:t>Link</a:t>
            </a:r>
            <a:r>
              <a:rPr lang="it-IT" sz="1600" dirty="0"/>
              <a:t>)</a:t>
            </a:r>
          </a:p>
          <a:p>
            <a:pPr algn="just"/>
            <a:endParaRPr lang="it-IT" sz="1600" dirty="0"/>
          </a:p>
          <a:p>
            <a:pPr lvl="0" algn="just"/>
            <a:endParaRPr lang="it-IT" sz="1600" b="1" dirty="0"/>
          </a:p>
          <a:p>
            <a:pPr lvl="0" algn="just"/>
            <a:r>
              <a:rPr lang="it-IT" sz="1600" dirty="0"/>
              <a:t>📌</a:t>
            </a:r>
            <a:r>
              <a:rPr lang="it-IT" sz="1600" b="1" dirty="0"/>
              <a:t>Sent. 5/2026 </a:t>
            </a:r>
            <a:r>
              <a:rPr lang="it-IT" sz="1600" dirty="0"/>
              <a:t>– ILLEGGITIMITÀ COSTITUZIONALE PARZIALE – INAMMISSIBILITÀ </a:t>
            </a:r>
            <a:r>
              <a:rPr lang="it-IT" sz="1600" b="1" dirty="0"/>
              <a:t>Applicazione al reato di incendio boschivo colposo</a:t>
            </a:r>
            <a:r>
              <a:rPr lang="it-IT" sz="1600" dirty="0"/>
              <a:t> – È costituzionalmente illegittima, per violazione del principio di ragionevolezza, la disposizione che esclude in modo assoluto l’applicazione della causa di non punibilità per particolare tenuità del fatto al reato di incendio boschivo colposo, non essendo giustificata una preclusione automatica e generalizzata in assenza di una valutazione in concreto dell’offensività della condotta. L’esclusione indiscriminata si pone in contrasto con i principi di proporzionalità e individualizzazione della responsabilità penale, con conseguente declaratoria di illegittimità costituzionale in parte qua. (</a:t>
            </a:r>
            <a:r>
              <a:rPr lang="it-IT" sz="1600" u="sng" dirty="0">
                <a:hlinkClick r:id="rId5"/>
              </a:rPr>
              <a:t>Link</a:t>
            </a:r>
            <a:r>
              <a:rPr lang="it-IT" sz="1600" dirty="0"/>
              <a:t>)</a:t>
            </a:r>
          </a:p>
          <a:p>
            <a:pPr algn="just"/>
            <a:endParaRPr lang="it-IT" sz="1600" dirty="0"/>
          </a:p>
          <a:p>
            <a:pPr algn="just"/>
            <a:endParaRPr lang="it-IT" sz="1600" dirty="0"/>
          </a:p>
          <a:p>
            <a:pPr algn="just"/>
            <a:endParaRPr lang="it-IT" sz="1600" dirty="0"/>
          </a:p>
          <a:p>
            <a:pPr lvl="0" algn="just"/>
            <a:endParaRPr lang="it-IT" sz="1400" dirty="0"/>
          </a:p>
          <a:p>
            <a:endParaRPr lang="it-IT" dirty="0"/>
          </a:p>
        </p:txBody>
      </p:sp>
    </p:spTree>
    <p:extLst>
      <p:ext uri="{BB962C8B-B14F-4D97-AF65-F5344CB8AC3E}">
        <p14:creationId xmlns:p14="http://schemas.microsoft.com/office/powerpoint/2010/main" val="366163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4DCA3-7AD5-B317-C1D1-BA9C55960342}"/>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24DD2653-D586-AD92-8C26-326D645B2B16}"/>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B18954C0-FF0F-2074-8875-C3EE12BFAFFD}"/>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23</a:t>
            </a:fld>
            <a:endParaRPr lang="it-IT"/>
          </a:p>
        </p:txBody>
      </p:sp>
      <p:sp>
        <p:nvSpPr>
          <p:cNvPr id="10" name="CasellaDiTesto 9">
            <a:extLst>
              <a:ext uri="{FF2B5EF4-FFF2-40B4-BE49-F238E27FC236}">
                <a16:creationId xmlns:a16="http://schemas.microsoft.com/office/drawing/2014/main" id="{A14E6C93-7011-000B-542D-3D9B7258A4EA}"/>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Corte Costituzionale 2/3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B260A1A7-6DFA-8D1E-AEAB-2AE82A08D943}"/>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9C65CED8-8E79-E689-04A3-B0F0E6132008}"/>
              </a:ext>
            </a:extLst>
          </p:cNvPr>
          <p:cNvSpPr txBox="1"/>
          <p:nvPr/>
        </p:nvSpPr>
        <p:spPr>
          <a:xfrm>
            <a:off x="2755392" y="927089"/>
            <a:ext cx="8985504" cy="7140416"/>
          </a:xfrm>
          <a:prstGeom prst="rect">
            <a:avLst/>
          </a:prstGeom>
          <a:noFill/>
        </p:spPr>
        <p:txBody>
          <a:bodyPr wrap="square" rtlCol="0">
            <a:spAutoFit/>
          </a:bodyPr>
          <a:lstStyle/>
          <a:p>
            <a:pPr algn="just"/>
            <a:r>
              <a:rPr lang="it-IT" sz="1600" dirty="0"/>
              <a:t>📌</a:t>
            </a:r>
            <a:r>
              <a:rPr lang="it-IT" sz="1600" b="1" dirty="0"/>
              <a:t>Sent. 1/2026 </a:t>
            </a:r>
            <a:r>
              <a:rPr lang="it-IT" sz="1600" dirty="0"/>
              <a:t>– ILLEGGITIMITÀ COSTITUZIONALE – </a:t>
            </a:r>
            <a:r>
              <a:rPr lang="it-IT" sz="1600" b="1" dirty="0"/>
              <a:t>Edilizia residenziale pubblica</a:t>
            </a:r>
            <a:r>
              <a:rPr lang="it-IT" sz="1600" dirty="0"/>
              <a:t> – È costituzionalmente illegittima la disposizione della Regione Toscana che, ai fini della formazione delle graduatorie per l’assegnazione degli alloggi di edilizia residenziale pubblica, attribuisce un punteggio aggiuntivo (da uno a quattro punti) in ragione della storicità della presenza nel territorio regionale o comunale, poiché introduce un criterio selettivo irragionevole e discriminatorio, non correlato alla condizione di bisogno abitativo, in violazione dei principi di eguaglianza e ragionevolezza. Il requisito della protratta residenza si traduce in un indebito fattore premiale fondato su un radicamento territoriale non giustificato dalla finalità solidaristica dell’istituto.</a:t>
            </a:r>
          </a:p>
          <a:p>
            <a:pPr lvl="0" algn="just"/>
            <a:r>
              <a:rPr lang="it-IT" sz="1600" dirty="0"/>
              <a:t>.</a:t>
            </a:r>
            <a:r>
              <a:rPr lang="it-IT" sz="1600" b="1" dirty="0"/>
              <a:t> </a:t>
            </a:r>
            <a:r>
              <a:rPr lang="it-IT" sz="1600" dirty="0"/>
              <a:t>(</a:t>
            </a:r>
            <a:r>
              <a:rPr lang="it-IT" sz="1600" u="sng" dirty="0">
                <a:hlinkClick r:id="rId4"/>
              </a:rPr>
              <a:t>Link</a:t>
            </a:r>
            <a:r>
              <a:rPr lang="it-IT" sz="1600" dirty="0"/>
              <a:t>)</a:t>
            </a:r>
          </a:p>
          <a:p>
            <a:pPr lvl="0" algn="just"/>
            <a:endParaRPr lang="it-IT" sz="1600" b="1" dirty="0"/>
          </a:p>
          <a:p>
            <a:pPr algn="just"/>
            <a:r>
              <a:rPr lang="it-IT" sz="1600" dirty="0"/>
              <a:t>📌</a:t>
            </a:r>
            <a:r>
              <a:rPr lang="it-IT" sz="1600" b="1" dirty="0"/>
              <a:t>Sent. 218/2025 </a:t>
            </a:r>
            <a:r>
              <a:rPr lang="it-IT" sz="1600" dirty="0"/>
              <a:t>– NON FONDATEZZA – INAMMISSIBILITÀ – Bilancio e contabilità pubblica – Regioni (competenza residuale ) – </a:t>
            </a:r>
            <a:r>
              <a:rPr lang="it-IT" sz="1600" b="1" dirty="0"/>
              <a:t>Turismo</a:t>
            </a:r>
            <a:r>
              <a:rPr lang="it-IT" sz="1600" dirty="0"/>
              <a:t> – Norme della Regione Toscana – </a:t>
            </a:r>
            <a:r>
              <a:rPr lang="it-IT" sz="1600" b="1" dirty="0"/>
              <a:t>Strutture ricettive extra-alberghiere con le caratteristiche della civile abitazione</a:t>
            </a:r>
            <a:r>
              <a:rPr lang="it-IT" sz="1600" dirty="0"/>
              <a:t> (in particolare: gestione imprenditoriale di affittacamere e/o bed and breakfast nell’ambito del medesimo edificio) Non sono fondate le questioni di legittimità costituzionale promosse dal Governo avverso la disposizione della Regione Toscana che, con norma transitoria vigente fino al 31 dicembre 2025, consente la prosecuzione dell’attività di strutture ricettive extra-alberghiere esercitate in forma imprenditoriale nell’ambito di civili abitazioni secondo la disciplina previgente, prevedendo l’applicazione della nuova regolamentazione a decorrere dal 1° gennaio 2026.</a:t>
            </a:r>
            <a:br>
              <a:rPr lang="it-IT" sz="1600" dirty="0"/>
            </a:br>
            <a:r>
              <a:rPr lang="it-IT" sz="1600" dirty="0"/>
              <a:t>La disciplina regionale, espressione della competenza residuale in materia di turismo, non incide sull’ordinamento civile né determina una compressione irragionevole del diritto di proprietà, limitandosi a regolare profili amministrativi e organizzativi dell’attività ricettiva. Eventuali ulteriori censure risultano inammissibili per difetto di adeguata motivazione.</a:t>
            </a:r>
          </a:p>
          <a:p>
            <a:pPr lvl="0" algn="just"/>
            <a:r>
              <a:rPr lang="it-IT" sz="1600" dirty="0"/>
              <a:t>(</a:t>
            </a:r>
            <a:r>
              <a:rPr lang="it-IT" sz="1600" u="sng" dirty="0">
                <a:hlinkClick r:id="rId5"/>
              </a:rPr>
              <a:t>Link</a:t>
            </a:r>
            <a:r>
              <a:rPr lang="it-IT" sz="1600" dirty="0"/>
              <a:t>)</a:t>
            </a:r>
          </a:p>
          <a:p>
            <a:pPr algn="just"/>
            <a:endParaRPr lang="it-IT" sz="1400" dirty="0"/>
          </a:p>
          <a:p>
            <a:pPr algn="just"/>
            <a:endParaRPr lang="it-IT" sz="1400" dirty="0"/>
          </a:p>
          <a:p>
            <a:pPr algn="just"/>
            <a:endParaRPr lang="it-IT" sz="1400" dirty="0"/>
          </a:p>
          <a:p>
            <a:pPr lvl="0" algn="just"/>
            <a:endParaRPr lang="it-IT" sz="1400" dirty="0"/>
          </a:p>
          <a:p>
            <a:endParaRPr lang="it-IT" dirty="0"/>
          </a:p>
        </p:txBody>
      </p:sp>
    </p:spTree>
    <p:extLst>
      <p:ext uri="{BB962C8B-B14F-4D97-AF65-F5344CB8AC3E}">
        <p14:creationId xmlns:p14="http://schemas.microsoft.com/office/powerpoint/2010/main" val="2097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CDA28-6F68-2BB8-6425-5C5110AF52CE}"/>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43A64D68-FCFD-338C-6101-D5C8641C1566}"/>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EF16B07F-080D-0101-1186-DC927DA715C9}"/>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24</a:t>
            </a:fld>
            <a:endParaRPr lang="it-IT"/>
          </a:p>
        </p:txBody>
      </p:sp>
      <p:sp>
        <p:nvSpPr>
          <p:cNvPr id="10" name="CasellaDiTesto 9">
            <a:extLst>
              <a:ext uri="{FF2B5EF4-FFF2-40B4-BE49-F238E27FC236}">
                <a16:creationId xmlns:a16="http://schemas.microsoft.com/office/drawing/2014/main" id="{3888BD78-9EB8-1EF8-F7A7-F7975ACF7CCE}"/>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Corte Costituzionale 3/3</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224059C9-B0EB-B6BB-A072-3E280D03D3D7}"/>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A8DEFB11-22B6-8185-78BD-075A5D7E38C2}"/>
              </a:ext>
            </a:extLst>
          </p:cNvPr>
          <p:cNvSpPr txBox="1"/>
          <p:nvPr/>
        </p:nvSpPr>
        <p:spPr>
          <a:xfrm>
            <a:off x="2767584" y="754512"/>
            <a:ext cx="8985504" cy="7632859"/>
          </a:xfrm>
          <a:prstGeom prst="rect">
            <a:avLst/>
          </a:prstGeom>
          <a:noFill/>
        </p:spPr>
        <p:txBody>
          <a:bodyPr wrap="square" rtlCol="0">
            <a:spAutoFit/>
          </a:bodyPr>
          <a:lstStyle/>
          <a:p>
            <a:pPr lvl="0" algn="just"/>
            <a:r>
              <a:rPr lang="it-IT" sz="1600" dirty="0"/>
              <a:t>📌</a:t>
            </a:r>
            <a:r>
              <a:rPr lang="it-IT" sz="1600" b="1" dirty="0"/>
              <a:t>Sent. 211/2025 </a:t>
            </a:r>
            <a:r>
              <a:rPr lang="it-IT" sz="1600" dirty="0"/>
              <a:t>– ILLEGGITIMITÀ COSTITUZIONALE – </a:t>
            </a:r>
            <a:r>
              <a:rPr lang="it-IT" sz="1600" b="1" dirty="0"/>
              <a:t>Elezioni</a:t>
            </a:r>
            <a:r>
              <a:rPr lang="it-IT" sz="1600" dirty="0"/>
              <a:t> – Norme della Provincia autonoma di Trento – Innalzamento, mediante novella della legge statutaria, del limite al numero dei mandati consecutivi alla carica di Presidente della Provincia (tre, in luogo di due) nonché del numero di mesi, anche non continuativi, nell’esercizio delle funzioni, per l’operatività del divieto (settantadue, in luogo di quarantotto). È costituzionalmente illegittima la legge statutaria della Provincia autonoma di Trento che eleva da due a tre il numero massimo dei mandati consecutivi del Presidente della Provincia e da quarantotto a settantadue mesi, anche non continuativi, il periodo di esercizio delle funzioni rilevante ai fini dell’operatività del divieto, in quanto contrasta con il principio fondamentale dell’ordinamento che preclude il terzo mandato consecutivo per il presidente di un organo eletto a suffragio universale e diretto. Tale limite costituisce principio espressivo dei valori di democraticità, alternanza e parità delle condizioni di competizione elettorale, vincolante anche per l’autonomia statutaria speciale.(</a:t>
            </a:r>
            <a:r>
              <a:rPr lang="it-IT" sz="1600" u="sng" dirty="0">
                <a:hlinkClick r:id="rId4"/>
              </a:rPr>
              <a:t>Link</a:t>
            </a:r>
            <a:r>
              <a:rPr lang="it-IT" sz="1600" dirty="0"/>
              <a:t>)</a:t>
            </a:r>
          </a:p>
          <a:p>
            <a:pPr lvl="0" algn="just"/>
            <a:endParaRPr lang="it-IT" sz="1600" b="1" dirty="0"/>
          </a:p>
          <a:p>
            <a:pPr algn="just"/>
            <a:r>
              <a:rPr lang="it-IT" sz="1600" dirty="0"/>
              <a:t>📌</a:t>
            </a:r>
            <a:r>
              <a:rPr lang="it-IT" sz="1600" b="1" dirty="0"/>
              <a:t>Sent. 200/2025 </a:t>
            </a:r>
            <a:r>
              <a:rPr lang="it-IT" sz="1600" dirty="0"/>
              <a:t>– NON FONDATEZZA – Istruzione – </a:t>
            </a:r>
            <a:r>
              <a:rPr lang="it-IT" sz="1600" b="1" dirty="0"/>
              <a:t>Organizzazione scolastica</a:t>
            </a:r>
            <a:r>
              <a:rPr lang="it-IT" sz="1600" dirty="0"/>
              <a:t> – Criteri per la definizione del contingente organico dei dirigenti scolastici e dei direttori dei servizi </a:t>
            </a:r>
            <a:r>
              <a:rPr lang="it-IT" sz="1600" i="1" dirty="0"/>
              <a:t>generali</a:t>
            </a:r>
            <a:r>
              <a:rPr lang="it-IT" sz="1600" dirty="0"/>
              <a:t> e amministrativi e la sua distribuzione tra le regioni – Anticipazione (dal 30 novembre al 31 ottobre) del termine per l’adozione, da parte delle regioni, del Piano di dimensionamento – Non sono fondate le questioni di legittimità costituzionale promosse dalla Regione Toscana avverso la disposizione statale che anticipa dal 30 novembre al 31 ottobre il termine per l’adozione del Piano regionale di dimensionamento scolastico e prevede la possibilità di un differimento, non superiore a trenta giorni, con decreto del Ministro dell’istruzione e del merito.</a:t>
            </a:r>
            <a:br>
              <a:rPr lang="it-IT" sz="1600" dirty="0"/>
            </a:br>
            <a:r>
              <a:rPr lang="it-IT" sz="1600" dirty="0"/>
              <a:t>La disciplina, riconducibile alla determinazione dei criteri generali di organizzazione del sistema scolastico e al coordinamento della finanza pubblica, non lede la competenza concorrente regionale in materia di istruzione né viola i principi di leale collaborazione e di chiamata in sussidiarietà, configurandosi come misura organizzativa funzionale all’ordinato avvio dell’anno scolastico.(</a:t>
            </a:r>
            <a:r>
              <a:rPr lang="it-IT" sz="1600" u="sng" dirty="0">
                <a:hlinkClick r:id="rId5"/>
              </a:rPr>
              <a:t>Link</a:t>
            </a:r>
            <a:r>
              <a:rPr lang="it-IT" sz="1600" dirty="0"/>
              <a:t>)</a:t>
            </a:r>
          </a:p>
          <a:p>
            <a:pPr algn="just"/>
            <a:endParaRPr lang="it-IT" sz="1600" dirty="0"/>
          </a:p>
          <a:p>
            <a:pPr algn="just"/>
            <a:endParaRPr lang="it-IT" sz="1200" dirty="0"/>
          </a:p>
          <a:p>
            <a:pPr algn="just"/>
            <a:endParaRPr lang="it-IT" sz="1400" dirty="0"/>
          </a:p>
          <a:p>
            <a:pPr lvl="0" algn="just"/>
            <a:endParaRPr lang="it-IT" sz="1400" dirty="0"/>
          </a:p>
          <a:p>
            <a:endParaRPr lang="it-IT" dirty="0"/>
          </a:p>
        </p:txBody>
      </p:sp>
    </p:spTree>
    <p:extLst>
      <p:ext uri="{BB962C8B-B14F-4D97-AF65-F5344CB8AC3E}">
        <p14:creationId xmlns:p14="http://schemas.microsoft.com/office/powerpoint/2010/main" val="149745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E2575-5EE9-BACF-D415-590AFEC4E271}"/>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F0088584-F11F-F804-3416-72F7F129D0E4}"/>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F58FB923-D8E0-C67F-0136-18C0D697AE1D}"/>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25</a:t>
            </a:fld>
            <a:endParaRPr lang="it-IT"/>
          </a:p>
        </p:txBody>
      </p:sp>
      <p:sp>
        <p:nvSpPr>
          <p:cNvPr id="10" name="CasellaDiTesto 9">
            <a:extLst>
              <a:ext uri="{FF2B5EF4-FFF2-40B4-BE49-F238E27FC236}">
                <a16:creationId xmlns:a16="http://schemas.microsoft.com/office/drawing/2014/main" id="{F4DC5451-C310-AF46-3501-D813DF57DD71}"/>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Corte Suprema di Cassazione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467C21E3-C33F-A20B-6F0F-AEDBB0C077B1}"/>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3F02ED00-2835-3819-352D-EF6F4DDD8CEA}"/>
              </a:ext>
            </a:extLst>
          </p:cNvPr>
          <p:cNvSpPr txBox="1"/>
          <p:nvPr/>
        </p:nvSpPr>
        <p:spPr>
          <a:xfrm>
            <a:off x="2731008" y="754512"/>
            <a:ext cx="9272608" cy="6494085"/>
          </a:xfrm>
          <a:prstGeom prst="rect">
            <a:avLst/>
          </a:prstGeom>
          <a:noFill/>
        </p:spPr>
        <p:txBody>
          <a:bodyPr wrap="square" rtlCol="0">
            <a:spAutoFit/>
          </a:bodyPr>
          <a:lstStyle/>
          <a:p>
            <a:pPr algn="just"/>
            <a:r>
              <a:rPr lang="it-IT" sz="1600" b="1" dirty="0"/>
              <a:t>📌 Incandidabilità ex art. 143 TUEL per ex amministratori Sent. N. 5070 del 6 marzo 2026 -</a:t>
            </a:r>
            <a:r>
              <a:rPr lang="it-IT" sz="1600" dirty="0"/>
              <a:t>L’incandidabilità ex art. 143 TUEL sussiste anche senza prova di collusione mafiosa, quando l’amministratore — anche solo per colpa — abbia tenuto comportamenti, valutati unitariamente, che rendono l’ente permeabile alle ingerenze criminali, tra cui contiguità ambientale con soggetti mafiosi, inerzia amministrativa e gestione opaca di beni o procedimenti. Il giudizio è complessivo e non parcellizzabile, e la Cassazione non può riesaminare il merito se la motivazione del giudice d’appello è logica e coerente.  (</a:t>
            </a:r>
            <a:r>
              <a:rPr lang="it-IT" sz="1600" dirty="0">
                <a:hlinkClick r:id="rId4"/>
              </a:rPr>
              <a:t>link</a:t>
            </a:r>
            <a:r>
              <a:rPr lang="it-IT" sz="1600" dirty="0"/>
              <a:t>)</a:t>
            </a:r>
          </a:p>
          <a:p>
            <a:pPr algn="just"/>
            <a:endParaRPr lang="it-IT" sz="1600" dirty="0"/>
          </a:p>
          <a:p>
            <a:pPr algn="just"/>
            <a:r>
              <a:rPr lang="it-IT" sz="1400" b="1" dirty="0"/>
              <a:t>📌 </a:t>
            </a:r>
            <a:r>
              <a:rPr lang="it-IT" sz="1600" b="1" dirty="0"/>
              <a:t>IMU – Esenzione per enti pubblici Cassazione, </a:t>
            </a:r>
            <a:r>
              <a:rPr lang="it-IT" sz="1600" b="1" dirty="0" err="1"/>
              <a:t>sent</a:t>
            </a:r>
            <a:r>
              <a:rPr lang="it-IT" sz="1600" b="1" dirty="0"/>
              <a:t>. n. 4542/2026 del 28 febbraio 2026 - </a:t>
            </a:r>
            <a:r>
              <a:rPr lang="it-IT" sz="1600" dirty="0"/>
              <a:t>La Corte stabilisce che gli enti pubblici possono godere dell’esenzione IMU non solo ai sensi della lettera a) dell’art. 759 L. 160/2019 (immobili destinati a compiti istituzionali), ma anche della lettera g), come interpretata autenticamente dalla L. 213/2023. (</a:t>
            </a:r>
            <a:r>
              <a:rPr lang="it-IT" sz="1600" dirty="0">
                <a:hlinkClick r:id="rId5"/>
              </a:rPr>
              <a:t>link</a:t>
            </a:r>
            <a:r>
              <a:rPr lang="it-IT" sz="1600" dirty="0"/>
              <a:t>)</a:t>
            </a:r>
          </a:p>
          <a:p>
            <a:pPr algn="just"/>
            <a:endParaRPr lang="it-IT" sz="1600" dirty="0"/>
          </a:p>
          <a:p>
            <a:pPr algn="just"/>
            <a:r>
              <a:rPr lang="it-IT" sz="1600" b="1" dirty="0"/>
              <a:t>📌IMU e TASI su immobili occupati abusivamente, </a:t>
            </a:r>
            <a:r>
              <a:rPr lang="it-IT" sz="1600" b="1" dirty="0" err="1"/>
              <a:t>ord</a:t>
            </a:r>
            <a:r>
              <a:rPr lang="it-IT" sz="1600" b="1" dirty="0"/>
              <a:t>. n. 3547/2026 del 17 febbraio 2026 - </a:t>
            </a:r>
            <a:r>
              <a:rPr lang="it-IT" sz="1600" dirty="0"/>
              <a:t>La Corte recepisce i principi della Corte Costituzionale n. 60/2024: IMU non dovuta se l’immobile è occupato abusivamente, a condizione che il proprietario abbia sporto denuncia. Inoltre, TASI non dovuta se viene meno la possibilità giuridica di utilizzare l’immobile. (</a:t>
            </a:r>
            <a:r>
              <a:rPr lang="it-IT" sz="1600" dirty="0">
                <a:hlinkClick r:id="rId6"/>
              </a:rPr>
              <a:t>link</a:t>
            </a:r>
            <a:r>
              <a:rPr lang="it-IT" sz="1600" dirty="0"/>
              <a:t>) </a:t>
            </a:r>
          </a:p>
          <a:p>
            <a:pPr algn="just"/>
            <a:endParaRPr lang="it-IT" sz="1600" dirty="0"/>
          </a:p>
          <a:p>
            <a:pPr algn="just"/>
            <a:r>
              <a:rPr lang="it-IT" sz="1600" b="1" dirty="0"/>
              <a:t>📌TARI – Decadenza e prescrizione dei tributi comunali - Cassazione Civile, sez. V tributaria – Ordinanza n. 1781 del 26 gennaio 2026 – </a:t>
            </a:r>
            <a:r>
              <a:rPr lang="it-IT" sz="1600" dirty="0"/>
              <a:t>l’ordinanza chiarisce la distinzione tra decadenza e prescrizione in materia di tributi comunali (IMU, ICI, TARSU, TARI) e quando un Comune perde il potere di notificare avvisi di accertamento. La Cassazione precisa che: la decadenza riguarda il termine entro cui il Comune deve notificare l’atto impositivo; la prescrizione interviene dopo la notifica corretta dell’</a:t>
            </a:r>
            <a:r>
              <a:rPr lang="it-IT" sz="1600" dirty="0" err="1"/>
              <a:t>atto.un</a:t>
            </a:r>
            <a:r>
              <a:rPr lang="it-IT" sz="1600" dirty="0"/>
              <a:t> errore frequente è confondere le due cose, causando contenziosi fra enti e contribuenti.(</a:t>
            </a:r>
            <a:r>
              <a:rPr lang="it-IT" sz="1600" dirty="0">
                <a:hlinkClick r:id="rId7"/>
              </a:rPr>
              <a:t>link</a:t>
            </a:r>
            <a:r>
              <a:rPr lang="it-IT" sz="1600" b="1" dirty="0"/>
              <a:t>)</a:t>
            </a:r>
            <a:endParaRPr lang="it-IT" sz="1600" dirty="0"/>
          </a:p>
          <a:p>
            <a:pPr algn="just"/>
            <a:endParaRPr lang="it-IT" sz="1600" dirty="0"/>
          </a:p>
        </p:txBody>
      </p:sp>
    </p:spTree>
    <p:extLst>
      <p:ext uri="{BB962C8B-B14F-4D97-AF65-F5344CB8AC3E}">
        <p14:creationId xmlns:p14="http://schemas.microsoft.com/office/powerpoint/2010/main" val="38889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2E9C6-8207-DFB7-9864-98F08713367F}"/>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871198C2-621E-01CB-4F5F-17BA61543974}"/>
              </a:ext>
            </a:extLst>
          </p:cNvPr>
          <p:cNvPicPr>
            <a:picLocks noChangeAspect="1"/>
          </p:cNvPicPr>
          <p:nvPr/>
        </p:nvPicPr>
        <p:blipFill>
          <a:blip r:embed="rId3"/>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709A8912-5A4E-0D5A-ADE9-4AA77ABE20CB}"/>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26</a:t>
            </a:fld>
            <a:endParaRPr lang="it-IT"/>
          </a:p>
        </p:txBody>
      </p:sp>
      <p:sp>
        <p:nvSpPr>
          <p:cNvPr id="10" name="CasellaDiTesto 9">
            <a:extLst>
              <a:ext uri="{FF2B5EF4-FFF2-40B4-BE49-F238E27FC236}">
                <a16:creationId xmlns:a16="http://schemas.microsoft.com/office/drawing/2014/main" id="{D4ECE443-6DD8-22E8-A502-0709CBDC5466}"/>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Corte di Giustizia Europea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FE8CFEDA-DEEF-9034-413A-5377B06FF2A1}"/>
              </a:ext>
            </a:extLst>
          </p:cNvPr>
          <p:cNvPicPr>
            <a:picLocks noChangeAspect="1"/>
          </p:cNvPicPr>
          <p:nvPr/>
        </p:nvPicPr>
        <p:blipFill>
          <a:blip r:embed="rId4"/>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44913C31-D8BD-28D5-3A28-3D6C25CB8DF8}"/>
              </a:ext>
            </a:extLst>
          </p:cNvPr>
          <p:cNvSpPr txBox="1"/>
          <p:nvPr/>
        </p:nvSpPr>
        <p:spPr>
          <a:xfrm>
            <a:off x="2755392" y="754512"/>
            <a:ext cx="8985504" cy="3970318"/>
          </a:xfrm>
          <a:prstGeom prst="rect">
            <a:avLst/>
          </a:prstGeom>
          <a:noFill/>
        </p:spPr>
        <p:txBody>
          <a:bodyPr wrap="square" rtlCol="0">
            <a:spAutoFit/>
          </a:bodyPr>
          <a:lstStyle/>
          <a:p>
            <a:r>
              <a:rPr lang="it-IT" dirty="0"/>
              <a:t>📌 </a:t>
            </a:r>
            <a:r>
              <a:rPr lang="it-IT" b="1" dirty="0"/>
              <a:t>Corte di Giustizia Europea, 05.02.2026 (C‑810/24)</a:t>
            </a:r>
          </a:p>
          <a:p>
            <a:endParaRPr lang="it-IT" dirty="0"/>
          </a:p>
          <a:p>
            <a:pPr algn="just"/>
            <a:r>
              <a:rPr lang="it-IT" dirty="0"/>
              <a:t>L’articolo 3, paragrafo 1, della direttiva 2014/23/UE del Parlamento europeo e del Consiglio, del 26 febbraio 2014, sull’aggiudicazione dei contratti di concessione, in combinato disposto con l’articolo 49 TFUE, con gli articoli 30 e 41, nonché con il considerando 68 di tale direttiva, dev’essere interpretato nel senso che:</a:t>
            </a:r>
          </a:p>
          <a:p>
            <a:pPr algn="just"/>
            <a:r>
              <a:rPr lang="it-IT" dirty="0"/>
              <a:t>esso osta a che uno Stato membro riconosca al promotore di una procedura di finanza di progetto un diritto di prelazione che gli consente, nell’ipotesi in cui il contratto di cui trattasi non gli sia stato inizialmente aggiudicato, di adeguare la sua offerta a quella dell’aggiudicatario inizialmente prescelto e di ottenere così l’aggiudicazione di tale contratto, a condizione di rimborsare le spese che l’aggiudicatario iniziale ha sostenuto per preparare la sua offerta, senza che tale rimborso possa superare il 2,5% del valore stimato dell’investimento atteso dall’aggiudicatario a partire dal progetto di fattibilità posto a base di gara </a:t>
            </a:r>
            <a:r>
              <a:rPr lang="it-IT" dirty="0">
                <a:hlinkClick r:id="rId5"/>
              </a:rPr>
              <a:t>link</a:t>
            </a:r>
            <a:r>
              <a:rPr lang="it-IT"/>
              <a:t>. </a:t>
            </a:r>
            <a:endParaRPr lang="it-IT" dirty="0"/>
          </a:p>
        </p:txBody>
      </p:sp>
    </p:spTree>
    <p:extLst>
      <p:ext uri="{BB962C8B-B14F-4D97-AF65-F5344CB8AC3E}">
        <p14:creationId xmlns:p14="http://schemas.microsoft.com/office/powerpoint/2010/main" val="289798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815F-B28E-E12C-334A-C872A201CEC0}"/>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FD47DEAD-9787-45D1-CFE4-C22DED88912A}"/>
              </a:ext>
            </a:extLst>
          </p:cNvPr>
          <p:cNvPicPr>
            <a:picLocks noChangeAspect="1"/>
          </p:cNvPicPr>
          <p:nvPr/>
        </p:nvPicPr>
        <p:blipFill>
          <a:blip r:embed="rId3"/>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FA09D1C4-860A-719D-ECBD-7F8A87E3B83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27</a:t>
            </a:fld>
            <a:endParaRPr lang="it-IT"/>
          </a:p>
        </p:txBody>
      </p:sp>
      <p:sp>
        <p:nvSpPr>
          <p:cNvPr id="10" name="CasellaDiTesto 9">
            <a:extLst>
              <a:ext uri="{FF2B5EF4-FFF2-40B4-BE49-F238E27FC236}">
                <a16:creationId xmlns:a16="http://schemas.microsoft.com/office/drawing/2014/main" id="{8BAF319F-E80A-51D7-2955-E5054D308517}"/>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Consiglio di Stato 1/4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1CD8F451-E398-2B7C-EB52-D543F5401A0D}"/>
              </a:ext>
            </a:extLst>
          </p:cNvPr>
          <p:cNvPicPr>
            <a:picLocks noChangeAspect="1"/>
          </p:cNvPicPr>
          <p:nvPr/>
        </p:nvPicPr>
        <p:blipFill>
          <a:blip r:embed="rId4"/>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B172A488-091C-4A42-0C4C-745FE4401741}"/>
              </a:ext>
            </a:extLst>
          </p:cNvPr>
          <p:cNvSpPr txBox="1"/>
          <p:nvPr/>
        </p:nvSpPr>
        <p:spPr>
          <a:xfrm>
            <a:off x="2755392" y="754512"/>
            <a:ext cx="8985504" cy="5755422"/>
          </a:xfrm>
          <a:prstGeom prst="rect">
            <a:avLst/>
          </a:prstGeom>
          <a:noFill/>
        </p:spPr>
        <p:txBody>
          <a:bodyPr wrap="square" rtlCol="0">
            <a:spAutoFit/>
          </a:bodyPr>
          <a:lstStyle/>
          <a:p>
            <a:pPr algn="just"/>
            <a:r>
              <a:rPr lang="it-IT" sz="1400" dirty="0"/>
              <a:t>📌 </a:t>
            </a:r>
            <a:r>
              <a:rPr lang="it-IT" sz="1400" b="1" dirty="0"/>
              <a:t>Edilizia e urbanistica, sulla natura abusiva della chiusura della </a:t>
            </a:r>
            <a:r>
              <a:rPr lang="it-IT" sz="1400" b="1" dirty="0" err="1"/>
              <a:t>pergotenda</a:t>
            </a:r>
            <a:r>
              <a:rPr lang="it-IT" sz="1400" b="1" dirty="0"/>
              <a:t> comportante aumento di volumetria Sez. II - Sentenza n. 1526 del 2026 - </a:t>
            </a:r>
            <a:r>
              <a:rPr lang="it-IT" sz="1400" dirty="0"/>
              <a:t>l’installazione di vetrate mobili scorrevoli su una </a:t>
            </a:r>
            <a:r>
              <a:rPr lang="it-IT" sz="1400" dirty="0" err="1"/>
              <a:t>pergotenda</a:t>
            </a:r>
            <a:r>
              <a:rPr lang="it-IT" sz="1400" dirty="0"/>
              <a:t> già assentita integra intervento soggetto a permesso di costruire quando, valutata nel concreto contesto edilizio di inserimento, determini la chiusura completa di uno spazio già delimitato su tre lati e comporti la creazione di nuova volumetria. Ai fini della qualificazione urbanistico-edilizia dell’opera rileva infatti l’impatto complessivo dell’intervento sul territorio e non la sola natura astrattamente amovibile dei singoli elementi costruttivi.(</a:t>
            </a:r>
            <a:r>
              <a:rPr lang="it-IT" sz="1400" dirty="0">
                <a:hlinkClick r:id="rId5"/>
              </a:rPr>
              <a:t>link</a:t>
            </a:r>
            <a:r>
              <a:rPr lang="it-IT" sz="1400" dirty="0"/>
              <a:t>)</a:t>
            </a:r>
          </a:p>
          <a:p>
            <a:pPr algn="just"/>
            <a:endParaRPr lang="it-IT" sz="1400" dirty="0"/>
          </a:p>
          <a:p>
            <a:pPr algn="just"/>
            <a:r>
              <a:rPr lang="it-IT" sz="1400" dirty="0"/>
              <a:t>📌</a:t>
            </a:r>
            <a:r>
              <a:rPr lang="it-IT" b="1" dirty="0"/>
              <a:t> P</a:t>
            </a:r>
            <a:r>
              <a:rPr lang="it-IT" sz="1400" b="1" dirty="0"/>
              <a:t>rocedimento amministrativo, accesso a documentazione/informazioni classificate Sez. IV – Sentenza n. 1511 del 2026 – </a:t>
            </a:r>
            <a:r>
              <a:rPr lang="it-IT" sz="1400" dirty="0"/>
              <a:t>In materia di accesso difensivo a documenti classificati, il richiedente deve dimostrare in modo rigoroso il nesso di strumentalità necessaria tra la documentazione richiesta e la specifica esigenza difensiva da tutelare; non è sufficiente un generico richiamo al diritto di difesa o a esigenze probatorie astratte. Quando l’istanza risulti formulata in termini generici e non chiarisca il concreto impiego delle informazioni richieste, è legittimo il diniego opposto dall’amministrazione, anche in presenza di documenti astrattamente rilevanti per procedimenti esteri</a:t>
            </a:r>
            <a:r>
              <a:rPr lang="it-IT" sz="1400" b="1" dirty="0"/>
              <a:t>. </a:t>
            </a:r>
            <a:r>
              <a:rPr lang="it-IT" sz="1400" dirty="0"/>
              <a:t>(</a:t>
            </a:r>
            <a:r>
              <a:rPr lang="it-IT" sz="1400" dirty="0">
                <a:hlinkClick r:id="rId6"/>
              </a:rPr>
              <a:t>link</a:t>
            </a:r>
            <a:r>
              <a:rPr lang="it-IT" sz="1400" dirty="0"/>
              <a:t>)</a:t>
            </a:r>
          </a:p>
          <a:p>
            <a:pPr algn="just"/>
            <a:endParaRPr lang="it-IT" sz="1400" dirty="0"/>
          </a:p>
          <a:p>
            <a:pPr algn="just"/>
            <a:endParaRPr lang="it-IT" sz="1400" dirty="0"/>
          </a:p>
          <a:p>
            <a:pPr algn="just"/>
            <a:r>
              <a:rPr lang="it-IT" sz="1400" dirty="0"/>
              <a:t>📌 </a:t>
            </a:r>
            <a:r>
              <a:rPr lang="it-IT" sz="1400" b="1" dirty="0"/>
              <a:t>Contratti PA, garanzia provvisoria, legittimazione processuale Sez. IV - Sentenza n. 1379 del 2026, - </a:t>
            </a:r>
            <a:r>
              <a:rPr lang="it-IT" sz="1400" dirty="0"/>
              <a:t>In tema di appalti pubblici, il garante che ha rilasciato la garanzia provvisoria ex art. 106 d.lgs. 36/2023 non è legittimato ad impugnare né il provvedimento di esclusione dell’operatore economico garantito né la sentenza che lo conferma. La posizione del garante, infatti, non integra un interesse legittimo autonomo rispetto alla procedura di gara, ma costituisce un rapporto privatistico con l’operatore economico, estraneo alla stazione appaltante. Ne consegue che il garante può eventualmente intervenire ad </a:t>
            </a:r>
            <a:r>
              <a:rPr lang="it-IT" sz="1400" dirty="0" err="1"/>
              <a:t>adiuvandum</a:t>
            </a:r>
            <a:r>
              <a:rPr lang="it-IT" sz="1400" dirty="0"/>
              <a:t> nel giudizio promosso dall’operatore escluso, ma non può proporre autonomo appello qualora quest’ultimo abbia prestato acquiescenza alla decisione di primo grado. L’inammissibilità dell’appello impedisce inoltre l’esame delle censure di merito, incluse quelle relative all’escussione della cauzione e alla richiesta di rinvio pregiudiziale alla Corte di Giustizia. (</a:t>
            </a:r>
            <a:r>
              <a:rPr lang="it-IT" sz="1400" dirty="0">
                <a:hlinkClick r:id="rId7"/>
              </a:rPr>
              <a:t>link</a:t>
            </a:r>
            <a:r>
              <a:rPr lang="it-IT" sz="1400" dirty="0"/>
              <a:t>) </a:t>
            </a:r>
          </a:p>
        </p:txBody>
      </p:sp>
    </p:spTree>
    <p:extLst>
      <p:ext uri="{BB962C8B-B14F-4D97-AF65-F5344CB8AC3E}">
        <p14:creationId xmlns:p14="http://schemas.microsoft.com/office/powerpoint/2010/main" val="1590756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50CE-24FC-6E2B-8CAD-27C57608D2C1}"/>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58F73A45-436B-6504-AF56-D2F14B1DF1AA}"/>
              </a:ext>
            </a:extLst>
          </p:cNvPr>
          <p:cNvPicPr>
            <a:picLocks noChangeAspect="1"/>
          </p:cNvPicPr>
          <p:nvPr/>
        </p:nvPicPr>
        <p:blipFill>
          <a:blip r:embed="rId3"/>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45D4A188-4DA7-9628-1A4F-9AC58CDCB904}"/>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28</a:t>
            </a:fld>
            <a:endParaRPr lang="it-IT"/>
          </a:p>
        </p:txBody>
      </p:sp>
      <p:sp>
        <p:nvSpPr>
          <p:cNvPr id="10" name="CasellaDiTesto 9">
            <a:extLst>
              <a:ext uri="{FF2B5EF4-FFF2-40B4-BE49-F238E27FC236}">
                <a16:creationId xmlns:a16="http://schemas.microsoft.com/office/drawing/2014/main" id="{6CCFCD6E-B526-415B-CF30-6FE1C0A2F621}"/>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Consiglio di Stato 2/4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F22A9840-6A10-EB3B-CC76-EA83BDEA3212}"/>
              </a:ext>
            </a:extLst>
          </p:cNvPr>
          <p:cNvPicPr>
            <a:picLocks noChangeAspect="1"/>
          </p:cNvPicPr>
          <p:nvPr/>
        </p:nvPicPr>
        <p:blipFill>
          <a:blip r:embed="rId4"/>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76EF3A91-E048-8E64-7AF5-113994268F9D}"/>
              </a:ext>
            </a:extLst>
          </p:cNvPr>
          <p:cNvSpPr txBox="1"/>
          <p:nvPr/>
        </p:nvSpPr>
        <p:spPr>
          <a:xfrm>
            <a:off x="2755392" y="754512"/>
            <a:ext cx="8985504" cy="5262979"/>
          </a:xfrm>
          <a:prstGeom prst="rect">
            <a:avLst/>
          </a:prstGeom>
          <a:noFill/>
        </p:spPr>
        <p:txBody>
          <a:bodyPr wrap="square" rtlCol="0">
            <a:spAutoFit/>
          </a:bodyPr>
          <a:lstStyle/>
          <a:p>
            <a:pPr algn="just"/>
            <a:r>
              <a:rPr lang="it-IT" sz="1400" dirty="0"/>
              <a:t>📌 </a:t>
            </a:r>
            <a:r>
              <a:rPr lang="it-IT" sz="1400" b="1" dirty="0"/>
              <a:t>Edilizia, sulla formazione del silenzio assenso nel permesso di costruire Sez. IV – Sentenza n. 1878 del 2026 </a:t>
            </a:r>
            <a:r>
              <a:rPr lang="it-IT" sz="1400" dirty="0"/>
              <a:t>In materia edilizia, il silenzio-assenso sul permesso di costruire ex art. 20 del d.P.R. 380/2001 si forma anche in presenza di una domanda non conforme alla disciplina urbanistica o incompleta sotto profili non essenziali, purché l’istanza sia strutturalmente configurabile e corredata della documentazione essenziale tassativamente richiesta dalla legge; non si forma invece quando manchi anche uno solo degli elementi essenziali previsti dall’art. 20, comma 1, del d.P.R. 380/2001, poiché in tal caso l’istanza è strutturalmente </a:t>
            </a:r>
            <a:r>
              <a:rPr lang="it-IT" sz="1400" dirty="0" err="1"/>
              <a:t>inconfigurabile</a:t>
            </a:r>
            <a:r>
              <a:rPr lang="it-IT" sz="1400" dirty="0"/>
              <a:t> e non idonea a far sorgere l’obbligo di provvedere dell’amministrazione. Tra i documenti essenziali rientra anche l’asseverazione del progettista relativa al rispetto delle norme sull’efficienza energetica. </a:t>
            </a:r>
            <a:r>
              <a:rPr lang="it-IT" sz="1400" b="1" dirty="0"/>
              <a:t>(</a:t>
            </a:r>
            <a:r>
              <a:rPr lang="it-IT" sz="1400" dirty="0">
                <a:hlinkClick r:id="rId5"/>
              </a:rPr>
              <a:t>link</a:t>
            </a:r>
            <a:r>
              <a:rPr lang="it-IT" sz="1400" dirty="0"/>
              <a:t>)</a:t>
            </a:r>
          </a:p>
          <a:p>
            <a:pPr algn="just"/>
            <a:endParaRPr lang="it-IT" sz="1400" dirty="0"/>
          </a:p>
          <a:p>
            <a:pPr algn="just"/>
            <a:r>
              <a:rPr lang="it-IT" sz="1400" dirty="0"/>
              <a:t>📌 </a:t>
            </a:r>
            <a:r>
              <a:rPr lang="it-IT" sz="1400" b="1" dirty="0"/>
              <a:t>Edilizia e urbanistica, variante per la realizzazione di un'opera pubblica e VAS Sez. IV – Sentenza n. 824 del 2026, </a:t>
            </a:r>
            <a:r>
              <a:rPr lang="it-IT" sz="1400" dirty="0"/>
              <a:t>in materia di l’approvazione da parte del consiglio comunale di un progetto preliminare o definitivo integra automaticamente una variante urbanistica semplificata, con effetti triplici: modifica dell’assetto urbanistico, imposizione del vincolo preordinato all’espropriazione e dichiarazione di pubblica utilità dell’opera.  Per quanto riguarda la VAS, il Consiglio ricorda che chi contesta l’esclusione di una variante dalla procedura deve fornire prove specifiche dell’impatto significativo sull’ambiente. Non sono sufficienti censure generiche o basate su fatti non tempestivamente allegati.</a:t>
            </a:r>
          </a:p>
          <a:p>
            <a:pPr algn="just"/>
            <a:r>
              <a:rPr lang="it-IT" sz="1400" dirty="0"/>
              <a:t>L’annullamento della dichiarazione di pubblica utilità comporta automaticamente l’invalidità degli atti successivi della procedura espropriativa, compreso il decreto di esproprio, senza necessità di ulteriori impugnazioni. </a:t>
            </a:r>
          </a:p>
          <a:p>
            <a:pPr algn="just"/>
            <a:r>
              <a:rPr lang="it-IT" sz="1400" dirty="0"/>
              <a:t>Il giudice amministrativo, inoltre, può pronunciarsi solo sui motivi specificamente dedotti dalle parti nel ricorso, senza poter sollevare d’ufficio profili di illegittimità non esplicitamente indicati. In applicazione di questo principio, è stata ritenuta illegittima una precedente sentenza che aveva accolto contestazioni basate su fatti emersi solo in sede istruttoria. Infine, il Consiglio conferma che piani urbani del traffico e piani per la viabilità extraurbana non hanno carattere vincolante rispetto alla realizzazione di nuovi parcheggi, pur essendo strumenti utili per la circolazione e la sicurezza stradale. (</a:t>
            </a:r>
            <a:r>
              <a:rPr lang="it-IT" sz="1400" dirty="0">
                <a:hlinkClick r:id="rId6"/>
              </a:rPr>
              <a:t>link</a:t>
            </a:r>
            <a:r>
              <a:rPr lang="it-IT" sz="1400" dirty="0"/>
              <a:t>)</a:t>
            </a:r>
          </a:p>
        </p:txBody>
      </p:sp>
    </p:spTree>
    <p:extLst>
      <p:ext uri="{BB962C8B-B14F-4D97-AF65-F5344CB8AC3E}">
        <p14:creationId xmlns:p14="http://schemas.microsoft.com/office/powerpoint/2010/main" val="414242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CD0-93AE-BCF3-926A-6CC9B618CF0F}"/>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84A5C16E-F41E-D754-8D8B-716F8AF80BF7}"/>
              </a:ext>
            </a:extLst>
          </p:cNvPr>
          <p:cNvPicPr>
            <a:picLocks noChangeAspect="1"/>
          </p:cNvPicPr>
          <p:nvPr/>
        </p:nvPicPr>
        <p:blipFill>
          <a:blip r:embed="rId3"/>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82144616-7446-50C4-4C8F-BE669CA7B43A}"/>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29</a:t>
            </a:fld>
            <a:endParaRPr lang="it-IT"/>
          </a:p>
        </p:txBody>
      </p:sp>
      <p:sp>
        <p:nvSpPr>
          <p:cNvPr id="10" name="CasellaDiTesto 9">
            <a:extLst>
              <a:ext uri="{FF2B5EF4-FFF2-40B4-BE49-F238E27FC236}">
                <a16:creationId xmlns:a16="http://schemas.microsoft.com/office/drawing/2014/main" id="{742EF538-1645-6E41-0AFF-77EEAC8AF8E4}"/>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Consiglio di Stato 3/4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BC177B52-D9E8-112F-5499-6E1CC11BA1C9}"/>
              </a:ext>
            </a:extLst>
          </p:cNvPr>
          <p:cNvPicPr>
            <a:picLocks noChangeAspect="1"/>
          </p:cNvPicPr>
          <p:nvPr/>
        </p:nvPicPr>
        <p:blipFill>
          <a:blip r:embed="rId4"/>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98249AFA-4096-2551-61A0-27220C42492E}"/>
              </a:ext>
            </a:extLst>
          </p:cNvPr>
          <p:cNvSpPr txBox="1"/>
          <p:nvPr/>
        </p:nvSpPr>
        <p:spPr>
          <a:xfrm>
            <a:off x="2755392" y="754512"/>
            <a:ext cx="8985504" cy="4955203"/>
          </a:xfrm>
          <a:prstGeom prst="rect">
            <a:avLst/>
          </a:prstGeom>
          <a:noFill/>
        </p:spPr>
        <p:txBody>
          <a:bodyPr wrap="square" rtlCol="0">
            <a:spAutoFit/>
          </a:bodyPr>
          <a:lstStyle/>
          <a:p>
            <a:pPr algn="just"/>
            <a:r>
              <a:rPr lang="it-IT" dirty="0"/>
              <a:t>📌</a:t>
            </a:r>
            <a:r>
              <a:rPr lang="it-IT" b="1" dirty="0"/>
              <a:t> </a:t>
            </a:r>
            <a:r>
              <a:rPr lang="it-IT" sz="1400" b="1" dirty="0"/>
              <a:t>Procedura ad evidenza pubblica – Anomalia dell’offerta – Procedura di verificazione – Oggetto – Finalità – Discrezionalità – Esclusione dalla gara Consiglio di Stato, sez. IV, 9 febbraio 2026, n. 1022 - </a:t>
            </a:r>
            <a:r>
              <a:rPr lang="it-IT" sz="1400" dirty="0"/>
              <a:t>Il procedimento di verifica dell’anomalia dell’offerta non ha per oggetto la ricerca di specifiche e singole inesattezze, mirando piuttosto ad accertare se in concreto l’offerta, nel suo complesso, sia attendibile e affidabile in relazione alla corretta esecuzione dell’appalto; pertanto la valutazione di congruità deve essere globale e sintetica, senza concentrarsi esclusivamente e in modo parcellizzato sulle singole voci di prezzo.</a:t>
            </a:r>
          </a:p>
          <a:p>
            <a:pPr algn="just"/>
            <a:r>
              <a:rPr lang="it-IT" sz="1400" dirty="0"/>
              <a:t>La valutazione della stazione appaltante in seno al procedimento di verifica dell’anomalia dell’offerta, avendo pertanto quale finalità quella di accertare l’attendibilità e la serietà della stessa e la possibilità dell’impresa di eseguire correttamente l’appalto alle condizioni proposte, costituisce espressione di un tipico potere tecnico-discrezionale insindacabile in sede giurisdizionale, salvo le ipotesi di manifesta e macroscopica erroneità o irragionevolezza dell’operato dell’Amministrazione, che renda palese l’inattendibilità complessiva dell’offerta.</a:t>
            </a:r>
          </a:p>
          <a:p>
            <a:pPr algn="just"/>
            <a:r>
              <a:rPr lang="it-IT" sz="1400" dirty="0"/>
              <a:t>A ciò consegue che l’esclusione dalla gara dell’offerente per l’anomalia della sua offerta è l’effetto della valutazione (operata dall’amministrazione appaltante) di complessiva inadeguatezza della stessa rispetto al fine da raggiungere.</a:t>
            </a:r>
          </a:p>
          <a:p>
            <a:pPr algn="just"/>
            <a:r>
              <a:rPr lang="it-IT" sz="1400" dirty="0"/>
              <a:t>La stazione appaltante non è poi tenuta a chiedere chiarimenti su tutti gli elementi dell’offerta e su tutti i costi, anche marginali, ma può legittimamente limitarsi alla richiesta di giustificativi con riferimento alle voci di costo più rilevanti, in grado di incidere sulla complessiva attendibilità dell’offerta sì da renderla non remunerativa e inidonea ad assicurare il corretto svolgimento del servizio. Inoltre, in sede di procedimento di verifica dell’anomalia, è pacificamente ammessa la progressiva riperimetrazione, nella dialettica della fase giustificativa, dei parametri di costo, con compensazione delle precedenti sottostime e sovrastime, sia per porre rimedio a originari errori di calcolo, sia, più in generale, in tutti i casi in cui l’entità dell’offerta economica rimanga immutata. (</a:t>
            </a:r>
            <a:r>
              <a:rPr lang="it-IT" sz="1400" dirty="0">
                <a:hlinkClick r:id="rId5"/>
              </a:rPr>
              <a:t>Link</a:t>
            </a:r>
            <a:r>
              <a:rPr lang="it-IT" sz="1400" dirty="0"/>
              <a:t>)</a:t>
            </a:r>
          </a:p>
          <a:p>
            <a:endParaRPr lang="it-IT" dirty="0"/>
          </a:p>
        </p:txBody>
      </p:sp>
    </p:spTree>
    <p:extLst>
      <p:ext uri="{BB962C8B-B14F-4D97-AF65-F5344CB8AC3E}">
        <p14:creationId xmlns:p14="http://schemas.microsoft.com/office/powerpoint/2010/main" val="190894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AAFE0-7AC0-4C0C-BC34-38794C764814}"/>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F3533C2D-BEDA-0882-E2D2-E8655BB25632}"/>
              </a:ext>
            </a:extLst>
          </p:cNvPr>
          <p:cNvPicPr>
            <a:picLocks noChangeAspect="1"/>
          </p:cNvPicPr>
          <p:nvPr/>
        </p:nvPicPr>
        <p:blipFill>
          <a:blip r:embed="rId2"/>
          <a:stretch>
            <a:fillRect/>
          </a:stretch>
        </p:blipFill>
        <p:spPr>
          <a:xfrm>
            <a:off x="-6613" y="-42120"/>
            <a:ext cx="2628273" cy="6972413"/>
          </a:xfrm>
          <a:prstGeom prst="rect">
            <a:avLst/>
          </a:prstGeom>
          <a:solidFill>
            <a:schemeClr val="accent1"/>
          </a:solidFill>
        </p:spPr>
      </p:pic>
      <p:sp>
        <p:nvSpPr>
          <p:cNvPr id="6" name="Segnaposto numero diapositiva 5">
            <a:extLst>
              <a:ext uri="{FF2B5EF4-FFF2-40B4-BE49-F238E27FC236}">
                <a16:creationId xmlns:a16="http://schemas.microsoft.com/office/drawing/2014/main" id="{A3830E79-AA02-7AC4-00A5-CCF4A526A365}"/>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B29E9D06-9F53-004E-BE7E-94F49FCB17D5}"/>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10" name="CasellaDiTesto 9">
            <a:extLst>
              <a:ext uri="{FF2B5EF4-FFF2-40B4-BE49-F238E27FC236}">
                <a16:creationId xmlns:a16="http://schemas.microsoft.com/office/drawing/2014/main" id="{2F928FA8-4A36-8275-2C19-1E00400ACD5E}"/>
              </a:ext>
            </a:extLst>
          </p:cNvPr>
          <p:cNvSpPr txBox="1"/>
          <p:nvPr/>
        </p:nvSpPr>
        <p:spPr>
          <a:xfrm>
            <a:off x="2946399" y="386862"/>
            <a:ext cx="8600831" cy="523220"/>
          </a:xfrm>
          <a:prstGeom prst="rect">
            <a:avLst/>
          </a:prstGeom>
          <a:noFill/>
        </p:spPr>
        <p:txBody>
          <a:bodyPr wrap="square" rtlCol="0">
            <a:spAutoFit/>
          </a:bodyPr>
          <a:lstStyle/>
          <a:p>
            <a:pPr algn="just"/>
            <a:r>
              <a:rPr lang="it-IT" sz="2800" b="1" i="1" dirty="0">
                <a:solidFill>
                  <a:srgbClr val="B5920D"/>
                </a:solidFill>
                <a:latin typeface="Titillium Web" pitchFamily="2" charset="77"/>
              </a:rPr>
              <a:t>In Parlamento: </a:t>
            </a:r>
            <a:r>
              <a:rPr lang="it-IT" sz="2800" b="1" dirty="0">
                <a:solidFill>
                  <a:srgbClr val="B5920D"/>
                </a:solidFill>
                <a:latin typeface="Titillium Web" pitchFamily="2" charset="77"/>
              </a:rPr>
              <a:t>Decreti-legge all’esame della Camera </a:t>
            </a:r>
          </a:p>
        </p:txBody>
      </p:sp>
      <p:sp>
        <p:nvSpPr>
          <p:cNvPr id="2" name="Rettangolo con angoli arrotondati 1">
            <a:extLst>
              <a:ext uri="{FF2B5EF4-FFF2-40B4-BE49-F238E27FC236}">
                <a16:creationId xmlns:a16="http://schemas.microsoft.com/office/drawing/2014/main" id="{554C23BC-6905-A59C-088E-2BA325B44593}"/>
              </a:ext>
            </a:extLst>
          </p:cNvPr>
          <p:cNvSpPr/>
          <p:nvPr/>
        </p:nvSpPr>
        <p:spPr>
          <a:xfrm>
            <a:off x="2873330" y="910083"/>
            <a:ext cx="8600831" cy="5185364"/>
          </a:xfrm>
          <a:prstGeom prst="roundRect">
            <a:avLst/>
          </a:prstGeom>
          <a:solidFill>
            <a:srgbClr val="B59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14A81ED9-6772-C218-9B63-2C1404C93182}"/>
              </a:ext>
            </a:extLst>
          </p:cNvPr>
          <p:cNvSpPr txBox="1"/>
          <p:nvPr/>
        </p:nvSpPr>
        <p:spPr>
          <a:xfrm>
            <a:off x="3751234" y="1216024"/>
            <a:ext cx="7381908" cy="5047536"/>
          </a:xfrm>
          <a:prstGeom prst="rect">
            <a:avLst/>
          </a:prstGeom>
          <a:noFill/>
        </p:spPr>
        <p:txBody>
          <a:bodyPr wrap="square" lIns="91440" tIns="45720" rIns="91440" bIns="45720" rtlCol="0" anchor="t">
            <a:spAutoFit/>
          </a:bodyPr>
          <a:lstStyle/>
          <a:p>
            <a:pPr algn="just"/>
            <a:r>
              <a:rPr lang="it-IT" sz="1400" b="1" dirty="0">
                <a:solidFill>
                  <a:schemeClr val="bg1"/>
                </a:solidFill>
                <a:hlinkClick r:id="rId4">
                  <a:extLst>
                    <a:ext uri="{A12FA001-AC4F-418D-AE19-62706E023703}">
                      <ahyp:hlinkClr xmlns:ahyp="http://schemas.microsoft.com/office/drawing/2018/hyperlinkcolor" val="tx"/>
                    </a:ext>
                  </a:extLst>
                </a:hlinkClick>
              </a:rPr>
              <a:t>D.L. 19/2026 cd PNRR</a:t>
            </a:r>
            <a:r>
              <a:rPr lang="it-IT" sz="1400" b="1" dirty="0">
                <a:solidFill>
                  <a:schemeClr val="bg1"/>
                </a:solidFill>
              </a:rPr>
              <a:t>: </a:t>
            </a:r>
            <a:r>
              <a:rPr lang="it-IT" sz="1400" dirty="0">
                <a:solidFill>
                  <a:schemeClr val="bg1"/>
                </a:solidFill>
              </a:rPr>
              <a:t>decreto-legge 19 febbraio 2026 , n. 19, recante «Ulteriori disposizioni urgenti per l’attuazione del Piano nazionale di ripresa e resilienza (PNRR) e in materia di politiche di coesione». Il provvedimento è stato trasmesso alla Camera e assegnato alla Commissione Bilancio- AC2807. L’ANCI ha inviato le proposte emendative in Commissione. Si attende l’avvio delle votazioni sugli emendamenti.</a:t>
            </a:r>
          </a:p>
          <a:p>
            <a:pPr algn="just"/>
            <a:endParaRPr lang="it-IT" sz="1400" dirty="0">
              <a:solidFill>
                <a:schemeClr val="bg1"/>
              </a:solidFill>
            </a:endParaRPr>
          </a:p>
          <a:p>
            <a:pPr algn="just"/>
            <a:r>
              <a:rPr lang="it-IT" sz="1400" b="1" dirty="0">
                <a:solidFill>
                  <a:schemeClr val="bg1"/>
                </a:solidFill>
                <a:hlinkClick r:id="rId5">
                  <a:extLst>
                    <a:ext uri="{A12FA001-AC4F-418D-AE19-62706E023703}">
                      <ahyp:hlinkClr xmlns:ahyp="http://schemas.microsoft.com/office/drawing/2018/hyperlinkcolor" val="tx"/>
                    </a:ext>
                  </a:extLst>
                </a:hlinkClick>
              </a:rPr>
              <a:t>D.L. 21/2026 cd Energia</a:t>
            </a:r>
            <a:r>
              <a:rPr lang="it-IT" sz="1400" b="1" dirty="0">
                <a:solidFill>
                  <a:schemeClr val="bg1"/>
                </a:solidFill>
              </a:rPr>
              <a:t>: </a:t>
            </a:r>
            <a:r>
              <a:rPr lang="it-IT" sz="1400" dirty="0">
                <a:solidFill>
                  <a:schemeClr val="bg1"/>
                </a:solidFill>
              </a:rPr>
              <a:t>decreto-legge 20 febbraio 2026, n. 21, recante «Misure urgenti per la riduzione del costo dell'energia elettrica e del gas in favore delle famiglie e delle imprese, per la competitività delle imprese e per la decarbonizzazione delle industrie, nonché' disposizioni urgenti in materia di risoluzione della saturazione virtuale delle reti elettriche e di integrazione dei centri di elaborazione dati nel sistema elettrico dl Energia». ». ». Il provvedimento è stato trasmesso alla Camera e assegnato alla Commissione Attività Produttive- AC2809. L’ANCI ha inviato le proposte emendative in Commissione. Si attende l’avvio delle votazioni sugli emendamenti.</a:t>
            </a:r>
          </a:p>
          <a:p>
            <a:pPr algn="just"/>
            <a:endParaRPr lang="it-IT" sz="1400" b="1" dirty="0">
              <a:solidFill>
                <a:schemeClr val="bg1"/>
              </a:solidFill>
              <a:hlinkClick r:id="rId6">
                <a:extLst>
                  <a:ext uri="{A12FA001-AC4F-418D-AE19-62706E023703}">
                    <ahyp:hlinkClr xmlns:ahyp="http://schemas.microsoft.com/office/drawing/2018/hyperlinkcolor" val="tx"/>
                  </a:ext>
                </a:extLst>
              </a:hlinkClick>
            </a:endParaRPr>
          </a:p>
          <a:p>
            <a:pPr algn="just"/>
            <a:r>
              <a:rPr lang="it-IT" sz="1400" b="1" dirty="0">
                <a:solidFill>
                  <a:schemeClr val="bg1"/>
                </a:solidFill>
                <a:hlinkClick r:id="rId6">
                  <a:extLst>
                    <a:ext uri="{A12FA001-AC4F-418D-AE19-62706E023703}">
                      <ahyp:hlinkClr xmlns:ahyp="http://schemas.microsoft.com/office/drawing/2018/hyperlinkcolor" val="tx"/>
                    </a:ext>
                  </a:extLst>
                </a:hlinkClick>
              </a:rPr>
              <a:t>D.L. 25/2026 n. 25 cd Maltempo</a:t>
            </a:r>
            <a:r>
              <a:rPr lang="it-IT" sz="1400" b="1" dirty="0">
                <a:solidFill>
                  <a:schemeClr val="bg1"/>
                </a:solidFill>
              </a:rPr>
              <a:t>: </a:t>
            </a:r>
            <a:r>
              <a:rPr lang="it-IT" sz="1400" dirty="0">
                <a:solidFill>
                  <a:schemeClr val="bg1"/>
                </a:solidFill>
              </a:rPr>
              <a:t>decreto-legge 27 febbraio 2026 n. 25 </a:t>
            </a:r>
            <a:r>
              <a:rPr lang="it-IT" sz="1400" b="1" dirty="0">
                <a:solidFill>
                  <a:schemeClr val="bg1"/>
                </a:solidFill>
              </a:rPr>
              <a:t>“</a:t>
            </a:r>
            <a:r>
              <a:rPr lang="it-IT" sz="1400" dirty="0">
                <a:solidFill>
                  <a:schemeClr val="bg1"/>
                </a:solidFill>
              </a:rPr>
              <a:t>Interventi urgenti per fronteggiare l’emergenza provocata dagli eccezionali eventi meteorologici che, a partire dal giorno 18 gennaio 2026, hanno colpito il territorio della regione Calabria, della regione autonoma della Sardegna e della Regione siciliana, nonché ulteriori misure urgenti per fronteggiare la frana di Niscemi e di protezione civile”. ». Il provvedimento è stato trasmesso alla Camera e assegnato alla Commissione Ambiente- AC2823. L’ANCI ha inviato le proposte emendative in Commissione. Si attende l’avvio delle votazioni sugli emendamenti.</a:t>
            </a:r>
          </a:p>
          <a:p>
            <a:pPr algn="just"/>
            <a:endParaRPr lang="it-IT" sz="1400" dirty="0">
              <a:solidFill>
                <a:schemeClr val="bg1"/>
              </a:solidFill>
            </a:endParaRPr>
          </a:p>
        </p:txBody>
      </p:sp>
      <p:pic>
        <p:nvPicPr>
          <p:cNvPr id="5" name="Immagine 4" descr="Immagine che contiene logo, Elementi grafici, Carattere, simbolo&#10;&#10;Il contenuto generato dall'IA potrebbe non essere corretto.">
            <a:extLst>
              <a:ext uri="{FF2B5EF4-FFF2-40B4-BE49-F238E27FC236}">
                <a16:creationId xmlns:a16="http://schemas.microsoft.com/office/drawing/2014/main" id="{60F13B81-4160-6592-004E-E7208410D987}"/>
              </a:ext>
            </a:extLst>
          </p:cNvPr>
          <p:cNvPicPr>
            <a:picLocks noChangeAspect="1"/>
          </p:cNvPicPr>
          <p:nvPr/>
        </p:nvPicPr>
        <p:blipFill>
          <a:blip r:embed="rId7"/>
          <a:stretch>
            <a:fillRect/>
          </a:stretch>
        </p:blipFill>
        <p:spPr>
          <a:xfrm>
            <a:off x="3177711" y="3062536"/>
            <a:ext cx="528872" cy="589940"/>
          </a:xfrm>
          <a:prstGeom prst="rect">
            <a:avLst/>
          </a:prstGeom>
        </p:spPr>
      </p:pic>
      <p:pic>
        <p:nvPicPr>
          <p:cNvPr id="12" name="Immagine 11" descr="Immagine che contiene Carattere, Elementi grafici, testo, design&#10;&#10;Il contenuto generato dall'IA potrebbe non essere corretto.">
            <a:extLst>
              <a:ext uri="{FF2B5EF4-FFF2-40B4-BE49-F238E27FC236}">
                <a16:creationId xmlns:a16="http://schemas.microsoft.com/office/drawing/2014/main" id="{D0D17012-781C-7E45-6972-807EEFAA8A88}"/>
              </a:ext>
            </a:extLst>
          </p:cNvPr>
          <p:cNvPicPr>
            <a:picLocks noChangeAspect="1"/>
          </p:cNvPicPr>
          <p:nvPr/>
        </p:nvPicPr>
        <p:blipFill>
          <a:blip r:embed="rId8"/>
          <a:stretch>
            <a:fillRect/>
          </a:stretch>
        </p:blipFill>
        <p:spPr>
          <a:xfrm>
            <a:off x="769674" y="458598"/>
            <a:ext cx="1075698" cy="1566144"/>
          </a:xfrm>
          <a:prstGeom prst="rect">
            <a:avLst/>
          </a:prstGeom>
        </p:spPr>
      </p:pic>
      <p:pic>
        <p:nvPicPr>
          <p:cNvPr id="4" name="Immagine 3" descr="Immagine che contiene logo, Elementi grafici, Carattere, simbolo&#10;&#10;Il contenuto generato dall'IA potrebbe non essere corretto.">
            <a:extLst>
              <a:ext uri="{FF2B5EF4-FFF2-40B4-BE49-F238E27FC236}">
                <a16:creationId xmlns:a16="http://schemas.microsoft.com/office/drawing/2014/main" id="{609CF90A-3742-E2AA-0BAD-F80369277F4C}"/>
              </a:ext>
            </a:extLst>
          </p:cNvPr>
          <p:cNvPicPr>
            <a:picLocks noChangeAspect="1"/>
          </p:cNvPicPr>
          <p:nvPr/>
        </p:nvPicPr>
        <p:blipFill>
          <a:blip r:embed="rId7"/>
          <a:stretch>
            <a:fillRect/>
          </a:stretch>
        </p:blipFill>
        <p:spPr>
          <a:xfrm>
            <a:off x="3222362" y="4833259"/>
            <a:ext cx="528872" cy="589940"/>
          </a:xfrm>
          <a:prstGeom prst="rect">
            <a:avLst/>
          </a:prstGeom>
        </p:spPr>
      </p:pic>
      <p:pic>
        <p:nvPicPr>
          <p:cNvPr id="8" name="Immagine 7" descr="Immagine che contiene logo, Elementi grafici, Carattere, simbolo&#10;&#10;Il contenuto generato dall'IA potrebbe non essere corretto.">
            <a:extLst>
              <a:ext uri="{FF2B5EF4-FFF2-40B4-BE49-F238E27FC236}">
                <a16:creationId xmlns:a16="http://schemas.microsoft.com/office/drawing/2014/main" id="{F084DEB5-ACF3-2115-B6AA-B9EA5D34C174}"/>
              </a:ext>
            </a:extLst>
          </p:cNvPr>
          <p:cNvPicPr>
            <a:picLocks noChangeAspect="1"/>
          </p:cNvPicPr>
          <p:nvPr/>
        </p:nvPicPr>
        <p:blipFill>
          <a:blip r:embed="rId7"/>
          <a:stretch>
            <a:fillRect/>
          </a:stretch>
        </p:blipFill>
        <p:spPr>
          <a:xfrm>
            <a:off x="3177711" y="1434802"/>
            <a:ext cx="528872" cy="589940"/>
          </a:xfrm>
          <a:prstGeom prst="rect">
            <a:avLst/>
          </a:prstGeom>
        </p:spPr>
      </p:pic>
    </p:spTree>
    <p:extLst>
      <p:ext uri="{BB962C8B-B14F-4D97-AF65-F5344CB8AC3E}">
        <p14:creationId xmlns:p14="http://schemas.microsoft.com/office/powerpoint/2010/main" val="963104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FF2F-7629-B429-60C3-2FD82EC914A9}"/>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54FF8EC9-7D1B-DCDB-0530-411E1268111B}"/>
              </a:ext>
            </a:extLst>
          </p:cNvPr>
          <p:cNvPicPr>
            <a:picLocks noChangeAspect="1"/>
          </p:cNvPicPr>
          <p:nvPr/>
        </p:nvPicPr>
        <p:blipFill>
          <a:blip r:embed="rId3"/>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755B7E94-CE94-00E0-8164-14CA18D38F8E}"/>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30</a:t>
            </a:fld>
            <a:endParaRPr lang="it-IT"/>
          </a:p>
        </p:txBody>
      </p:sp>
      <p:sp>
        <p:nvSpPr>
          <p:cNvPr id="10" name="CasellaDiTesto 9">
            <a:extLst>
              <a:ext uri="{FF2B5EF4-FFF2-40B4-BE49-F238E27FC236}">
                <a16:creationId xmlns:a16="http://schemas.microsoft.com/office/drawing/2014/main" id="{E17ECF97-E578-5E0B-67DA-2D0138571D6D}"/>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Consiglio di Stato 4/4 </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F1C74378-913A-F8DE-DE51-49E3118AF11B}"/>
              </a:ext>
            </a:extLst>
          </p:cNvPr>
          <p:cNvPicPr>
            <a:picLocks noChangeAspect="1"/>
          </p:cNvPicPr>
          <p:nvPr/>
        </p:nvPicPr>
        <p:blipFill>
          <a:blip r:embed="rId4"/>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F47A4955-2406-9F0A-386A-25E458B81759}"/>
              </a:ext>
            </a:extLst>
          </p:cNvPr>
          <p:cNvSpPr txBox="1"/>
          <p:nvPr/>
        </p:nvSpPr>
        <p:spPr>
          <a:xfrm>
            <a:off x="2755392" y="754512"/>
            <a:ext cx="8985504" cy="6740307"/>
          </a:xfrm>
          <a:prstGeom prst="rect">
            <a:avLst/>
          </a:prstGeom>
          <a:noFill/>
        </p:spPr>
        <p:txBody>
          <a:bodyPr wrap="square" rtlCol="0">
            <a:spAutoFit/>
          </a:bodyPr>
          <a:lstStyle/>
          <a:p>
            <a:r>
              <a:rPr lang="it-IT" dirty="0"/>
              <a:t>📌</a:t>
            </a:r>
            <a:r>
              <a:rPr lang="it-IT" sz="1400" b="1" dirty="0"/>
              <a:t>Procedura di gara pubblica – Offerta economica – Offerta dimensionalmente eccedentaria – Discrezionalità – Esclusione dalla gara – Principio di par condicio Consiglio di Stato, sez. V, 29 gennaio 2026, n. 780</a:t>
            </a:r>
            <a:endParaRPr lang="it-IT" sz="1400" dirty="0"/>
          </a:p>
          <a:p>
            <a:pPr algn="just"/>
            <a:r>
              <a:rPr lang="it-IT" sz="1400" dirty="0"/>
              <a:t>Deve escludersi che il superamento dei limiti dimensionali dell’offerta possa comportare l’esclusione dalla gara, in ossequio al principio di tassatività delle cause di esclusione; dall’altro lato, si deve ammettere che la commissione possa procedere alla valutazione utile della “offerta dimensionalmente eccedentaria”, espungendo dunque le parti di minore rilevanza, senza che sia necessitata (sul piano giuridico) l’esclusione dei contenuti della parte conclusiva dell’offerta.</a:t>
            </a:r>
          </a:p>
          <a:p>
            <a:pPr algn="just"/>
            <a:r>
              <a:rPr lang="it-IT" sz="1400" dirty="0"/>
              <a:t>Difatti, la regola del limite dimensionale è posta a tutela delle esigenze di speditezza della procedura valutativa e della stazione appaltante, con la conseguenza che ogni valutazione al riguardo è rimessa alla stessa amministrazione, senza che con ciò possa determinarsi alcun </a:t>
            </a:r>
            <a:r>
              <a:rPr lang="it-IT" sz="1400" i="1" dirty="0"/>
              <a:t>vulnus</a:t>
            </a:r>
            <a:r>
              <a:rPr lang="it-IT" sz="1400" dirty="0"/>
              <a:t> al principio di </a:t>
            </a:r>
            <a:r>
              <a:rPr lang="it-IT" sz="1400" i="1" dirty="0"/>
              <a:t>par condicio</a:t>
            </a:r>
            <a:r>
              <a:rPr lang="it-IT" sz="1400" dirty="0"/>
              <a:t>. (</a:t>
            </a:r>
            <a:r>
              <a:rPr lang="it-IT" sz="1400" dirty="0">
                <a:hlinkClick r:id="rId5"/>
              </a:rPr>
              <a:t>Link</a:t>
            </a:r>
            <a:r>
              <a:rPr lang="it-IT" sz="1400" dirty="0"/>
              <a:t>)</a:t>
            </a:r>
          </a:p>
          <a:p>
            <a:pPr algn="just"/>
            <a:endParaRPr lang="it-IT" sz="1400" dirty="0"/>
          </a:p>
          <a:p>
            <a:pPr algn="just"/>
            <a:r>
              <a:rPr lang="it-IT" dirty="0"/>
              <a:t>📌 </a:t>
            </a:r>
            <a:r>
              <a:rPr lang="it-IT" sz="1400" b="1" dirty="0"/>
              <a:t>Procedura ad evidenza pubblica – Requisiti di esecuzione – Natura giuridica – Regolazione – Disponibilità Consiglio di Stato, sez. V, 28 gennaio 2026, n. 732</a:t>
            </a:r>
            <a:endParaRPr lang="it-IT" sz="1400" dirty="0"/>
          </a:p>
          <a:p>
            <a:pPr algn="just"/>
            <a:r>
              <a:rPr lang="it-IT" sz="1400" dirty="0"/>
              <a:t>Non essendo in discussione che il possesso dei requisiti di partecipazione sia richiesto al concorrente sin dal momento della presentazione dell’offerta, merita evidenziare che i requisiti di esecuzione sono, di regola, condizioni per la stipulazione del contratto di appalto, pur potendo essere considerati nella </a:t>
            </a:r>
            <a:r>
              <a:rPr lang="it-IT" sz="1400" dirty="0" err="1"/>
              <a:t>l</a:t>
            </a:r>
            <a:r>
              <a:rPr lang="it-IT" sz="1400" i="1" dirty="0" err="1"/>
              <a:t>ex</a:t>
            </a:r>
            <a:r>
              <a:rPr lang="it-IT" sz="1400" i="1" dirty="0"/>
              <a:t> </a:t>
            </a:r>
            <a:r>
              <a:rPr lang="it-IT" sz="1400" i="1" dirty="0" err="1"/>
              <a:t>specialis</a:t>
            </a:r>
            <a:r>
              <a:rPr lang="it-IT" sz="1400" i="1" dirty="0"/>
              <a:t> </a:t>
            </a:r>
            <a:r>
              <a:rPr lang="it-IT" sz="1400" dirty="0"/>
              <a:t>come elementi dell’offerta, a volte essenziali, più spesso idonei all’attribuzione del punteggio premiale.</a:t>
            </a:r>
          </a:p>
          <a:p>
            <a:pPr algn="just"/>
            <a:r>
              <a:rPr lang="it-IT" sz="1400" dirty="0"/>
              <a:t>L’orientamento giurisprudenziale prevalente ha precisato che la regolazione dei requisiti di esecuzione va rinvenuta nella </a:t>
            </a:r>
            <a:r>
              <a:rPr lang="it-IT" sz="1400" i="1" dirty="0" err="1"/>
              <a:t>lex</a:t>
            </a:r>
            <a:r>
              <a:rPr lang="it-IT" sz="1400" i="1" dirty="0"/>
              <a:t> </a:t>
            </a:r>
            <a:r>
              <a:rPr lang="it-IT" sz="1400" i="1" dirty="0" err="1"/>
              <a:t>specialis</a:t>
            </a:r>
            <a:r>
              <a:rPr lang="it-IT" sz="1400" dirty="0"/>
              <a:t>, con la conseguenza che se richiesti, come nella specie, come condizione per la stipulazione del contratto, la loro mancanza rileva al momento dell’aggiudicazione o al momento fissato dalla legge di gara per la relativa verifica e comporta la decadenza dall’aggiudicazione, per l’impossibilità di stipulare il contratto addebitabile all’aggiudicatario.</a:t>
            </a:r>
          </a:p>
          <a:p>
            <a:pPr algn="just"/>
            <a:r>
              <a:rPr lang="it-IT" sz="1400" dirty="0"/>
              <a:t>Va osservato che la giurisprudenza, consapevole che la questione in esame si possa prestare a interpretazioni oscillanti, in quanto non ancorate a parametri oggettivi, si è dimostrata propensa a valorizzare la disponibilità </a:t>
            </a:r>
            <a:r>
              <a:rPr lang="it-IT" sz="1400" i="1" dirty="0"/>
              <a:t>in </a:t>
            </a:r>
            <a:r>
              <a:rPr lang="it-IT" sz="1400" i="1" dirty="0" err="1"/>
              <a:t>executivis</a:t>
            </a:r>
            <a:r>
              <a:rPr lang="it-IT" sz="1400" dirty="0"/>
              <a:t> dei requisiti, rilevando troppo onerosa (e come tale, sproporzionata ed eccessiva) l’acquisizione preventiva. (</a:t>
            </a:r>
            <a:r>
              <a:rPr lang="it-IT" sz="1400" dirty="0">
                <a:hlinkClick r:id="rId6"/>
              </a:rPr>
              <a:t>link</a:t>
            </a:r>
            <a:r>
              <a:rPr lang="it-IT" sz="1400" dirty="0"/>
              <a:t>)</a:t>
            </a:r>
          </a:p>
          <a:p>
            <a:pPr algn="just"/>
            <a:endParaRPr lang="it-IT" sz="1400" dirty="0"/>
          </a:p>
          <a:p>
            <a:pPr algn="just"/>
            <a:r>
              <a:rPr lang="it-IT" sz="1400" b="1" dirty="0"/>
              <a:t> </a:t>
            </a:r>
          </a:p>
          <a:p>
            <a:endParaRPr lang="it-IT" dirty="0"/>
          </a:p>
        </p:txBody>
      </p:sp>
    </p:spTree>
    <p:extLst>
      <p:ext uri="{BB962C8B-B14F-4D97-AF65-F5344CB8AC3E}">
        <p14:creationId xmlns:p14="http://schemas.microsoft.com/office/powerpoint/2010/main" val="32945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8815-AFCA-435E-AB5A-26231D1F003A}"/>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610F62E1-307A-58AA-3686-4CF58A4FCD86}"/>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5B094BA0-7394-30AA-75F9-2536448AAE3B}"/>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31</a:t>
            </a:fld>
            <a:endParaRPr lang="it-IT"/>
          </a:p>
        </p:txBody>
      </p:sp>
      <p:sp>
        <p:nvSpPr>
          <p:cNvPr id="10" name="CasellaDiTesto 9">
            <a:extLst>
              <a:ext uri="{FF2B5EF4-FFF2-40B4-BE49-F238E27FC236}">
                <a16:creationId xmlns:a16="http://schemas.microsoft.com/office/drawing/2014/main" id="{489DA3D7-F942-0775-F0F2-2ED941A8FF65}"/>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Tribunale Amministrativo Regionale (TAR) 1/5</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78141E09-C2D8-5440-0A4A-376BE6551A72}"/>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C92DB59A-94D6-ED90-440F-9ABD77884FCE}"/>
              </a:ext>
            </a:extLst>
          </p:cNvPr>
          <p:cNvSpPr txBox="1"/>
          <p:nvPr/>
        </p:nvSpPr>
        <p:spPr>
          <a:xfrm>
            <a:off x="2919392" y="934741"/>
            <a:ext cx="8985504" cy="5262979"/>
          </a:xfrm>
          <a:prstGeom prst="rect">
            <a:avLst/>
          </a:prstGeom>
          <a:noFill/>
        </p:spPr>
        <p:txBody>
          <a:bodyPr wrap="square" rtlCol="0">
            <a:spAutoFit/>
          </a:bodyPr>
          <a:lstStyle/>
          <a:p>
            <a:pPr algn="just"/>
            <a:r>
              <a:rPr lang="it-IT" sz="1600" dirty="0"/>
              <a:t>📌 </a:t>
            </a:r>
            <a:r>
              <a:rPr lang="it-IT" sz="1600" b="1" dirty="0"/>
              <a:t>Ambiente, autorizzazione paesaggistica, sull’ammissibilità del ricorso - TAR Sicilia – Sez. I - Sentenza n. 414 del 2026, </a:t>
            </a:r>
            <a:r>
              <a:rPr lang="it-IT" sz="1600" dirty="0"/>
              <a:t>l’autorizzazione paesaggistica ex art. 146 d.lgs. 42/2004 costituisce atto autonomo e immediatamente impugnabile, ma l’interesse a ricorrere sussiste solo se il ricorrente deduce una concreta lesione riferibile agli specifici valori paesaggistici oggetto della </a:t>
            </a:r>
            <a:r>
              <a:rPr lang="it-IT" sz="1600" dirty="0" err="1"/>
              <a:t>valutazione.È</a:t>
            </a:r>
            <a:r>
              <a:rPr lang="it-IT" sz="1600" dirty="0"/>
              <a:t> inammissibile il ricorso proposto da soggetti che lamentano meri profili edilizi, urbanistici o generiche difformità architettoniche, non riconducibili alla tutela del paesaggio, poiché tali doglianze non integrano un pregiudizio diretto e attuale della loro sfera </a:t>
            </a:r>
            <a:r>
              <a:rPr lang="it-IT" sz="1600" dirty="0" err="1"/>
              <a:t>giuridica.Non</a:t>
            </a:r>
            <a:r>
              <a:rPr lang="it-IT" sz="1600" dirty="0"/>
              <a:t> è sufficiente invocare un generico interesse alla “corretta gestione del territorio” o alla coerenza estetica dell’edilizia locale: l’interesse a ricorrere richiede la dimostrazione di una lesione specifica, immediata e riconducibile alla funzione propria dell’atto paesaggistico. (</a:t>
            </a:r>
            <a:r>
              <a:rPr lang="it-IT" sz="1600" dirty="0">
                <a:hlinkClick r:id="rId4">
                  <a:extLst>
                    <a:ext uri="{A12FA001-AC4F-418D-AE19-62706E023703}">
                      <ahyp:hlinkClr xmlns:ahyp="http://schemas.microsoft.com/office/drawing/2018/hyperlinkcolor" val="tx"/>
                    </a:ext>
                  </a:extLst>
                </a:hlinkClick>
              </a:rPr>
              <a:t>link</a:t>
            </a:r>
            <a:r>
              <a:rPr lang="it-IT" sz="1600" dirty="0"/>
              <a:t>) </a:t>
            </a:r>
          </a:p>
          <a:p>
            <a:pPr algn="just"/>
            <a:endParaRPr lang="it-IT" sz="1600" dirty="0"/>
          </a:p>
          <a:p>
            <a:pPr algn="just"/>
            <a:endParaRPr lang="it-IT" sz="1600" dirty="0"/>
          </a:p>
          <a:p>
            <a:pPr algn="just"/>
            <a:r>
              <a:rPr lang="it-IT" sz="1600" dirty="0"/>
              <a:t>📌</a:t>
            </a:r>
            <a:r>
              <a:rPr lang="it-IT" sz="1600" b="1" dirty="0"/>
              <a:t>Intervento di nuova costruzione – Titolo edilizio – Condizioni – Diritto a costruire – Natura giuridica </a:t>
            </a:r>
            <a:r>
              <a:rPr lang="it-IT" sz="1600" dirty="0"/>
              <a:t>Per edificare è necessaria la disponibilità dell’area, ciò che postula una relazione qualificata a contenuto reale con il bene non essendo sufficiente il solo rapporto obbligatorio, in quanto il diritto a costruire è una proiezione del diritto di proprietà o di altro diritto reale di godimento che autorizza a disporre con un intervento costruttivo. In questo senso può ammettersi la richiesta da parte di altro titolare del diritto sul bene, reale o anche obbligatorio, quando il richiedente sia autorizzato in base al contratto o abbia ricevuto espresso consenso da parte del proprietario. (</a:t>
            </a:r>
            <a:r>
              <a:rPr lang="it-IT" sz="1600" dirty="0">
                <a:hlinkClick r:id="rId5"/>
              </a:rPr>
              <a:t>link</a:t>
            </a:r>
            <a:r>
              <a:rPr lang="it-IT" sz="1600" dirty="0"/>
              <a:t>)</a:t>
            </a:r>
          </a:p>
          <a:p>
            <a:pPr algn="just"/>
            <a:endParaRPr lang="it-IT" dirty="0"/>
          </a:p>
          <a:p>
            <a:pPr algn="just"/>
            <a:endParaRPr lang="it-IT" sz="1400" dirty="0"/>
          </a:p>
        </p:txBody>
      </p:sp>
    </p:spTree>
    <p:extLst>
      <p:ext uri="{BB962C8B-B14F-4D97-AF65-F5344CB8AC3E}">
        <p14:creationId xmlns:p14="http://schemas.microsoft.com/office/powerpoint/2010/main" val="81129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8B26-DBB3-C941-2417-C1B620814370}"/>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7EBCFBAE-2071-1959-6204-3091F8862805}"/>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A44820B0-5D28-4EA5-9DCE-87D3164356B6}"/>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32</a:t>
            </a:fld>
            <a:endParaRPr lang="it-IT"/>
          </a:p>
        </p:txBody>
      </p:sp>
      <p:sp>
        <p:nvSpPr>
          <p:cNvPr id="10" name="CasellaDiTesto 9">
            <a:extLst>
              <a:ext uri="{FF2B5EF4-FFF2-40B4-BE49-F238E27FC236}">
                <a16:creationId xmlns:a16="http://schemas.microsoft.com/office/drawing/2014/main" id="{F40B467F-661B-931A-9584-31936C416828}"/>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Tribunale Amministrativo Regionale (TAR) 2/5</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1CCE4EA1-8CD5-FC34-196A-E81CDA8BCCD0}"/>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C0F2EEC3-8EA2-53A0-5860-8CD3C552250C}"/>
              </a:ext>
            </a:extLst>
          </p:cNvPr>
          <p:cNvSpPr txBox="1"/>
          <p:nvPr/>
        </p:nvSpPr>
        <p:spPr>
          <a:xfrm>
            <a:off x="2919392" y="644784"/>
            <a:ext cx="8985504" cy="6924973"/>
          </a:xfrm>
          <a:prstGeom prst="rect">
            <a:avLst/>
          </a:prstGeom>
          <a:noFill/>
        </p:spPr>
        <p:txBody>
          <a:bodyPr wrap="square" rtlCol="0">
            <a:spAutoFit/>
          </a:bodyPr>
          <a:lstStyle/>
          <a:p>
            <a:pPr algn="just"/>
            <a:endParaRPr lang="it-IT" sz="1400" dirty="0"/>
          </a:p>
          <a:p>
            <a:pPr algn="just"/>
            <a:r>
              <a:rPr lang="it-IT" sz="1600" dirty="0"/>
              <a:t>📌 P</a:t>
            </a:r>
            <a:r>
              <a:rPr lang="it-IT" sz="1600" b="1" dirty="0"/>
              <a:t>rocedimento amministrativo, sulla natura decadenziale del termine per l’esercizio del potere di autotutela in materia di SCIA - TAR Veneto – Sez. II - Sentenza n. 508 del 2026, </a:t>
            </a:r>
            <a:r>
              <a:rPr lang="it-IT" sz="1600" dirty="0"/>
              <a:t>in materia di SCIA edilizia, il termine per l’esercizio del potere di annullamento d’ufficio ex art. 21‑nonies L. 241/1990 — applicabile anche alla rimozione degli effetti della SCIA ai sensi dell’art. 19, comma 4 — ha natura di termine decadenziale fisso e predeterminato, non soggetto a sospensione né ad interruzione per effetto della pendenza di un giudizio. Ne consegue che la proposizione del ricorso giurisdizionale avverso un primo atto di autotutela illegittimo non “congela” il termine decadenziale, né consente alla pubblica amministrazione, una volta annullato quel primo provvedimento, di riattivare ex novo il potere di ritiro decorso il termine di legge. Pertanto, è tardivo e illegittimo il nuovo provvedimento di rimozione degli effetti della SCIA adottato a distanza di anni, essendo ormai consolidata la posizione soggettiva del privato e precluso alla P.A. ogni ulteriore riesame demolitorio. (</a:t>
            </a:r>
            <a:r>
              <a:rPr lang="it-IT" sz="1600" dirty="0">
                <a:hlinkClick r:id="rId4"/>
              </a:rPr>
              <a:t>link</a:t>
            </a:r>
            <a:r>
              <a:rPr lang="it-IT" sz="1600" dirty="0"/>
              <a:t>)</a:t>
            </a:r>
          </a:p>
          <a:p>
            <a:pPr algn="just"/>
            <a:endParaRPr lang="it-IT" sz="1600" b="1" dirty="0"/>
          </a:p>
          <a:p>
            <a:pPr algn="just"/>
            <a:r>
              <a:rPr lang="it-IT" sz="1600" dirty="0"/>
              <a:t>📌 </a:t>
            </a:r>
            <a:r>
              <a:rPr lang="it-IT" sz="1600" b="1" dirty="0"/>
              <a:t>ambiente, autorizzazione integrata ambientale, modifica sostanziale di un impianto e mutamento del profilo di una discarica  - TAR Lombardia – Brescia – Sez. I – Sentenza n. 163 del 2026, </a:t>
            </a:r>
            <a:r>
              <a:rPr lang="it-IT" sz="1600" dirty="0"/>
              <a:t>in materia di valutazione ambientale preliminare (VAP), il provvedimento con cui l’amministrazione archivia l’istanza presentata ai sensi dell’art. 6, comma 9‑bis, d.lgs. 152/2006, negando in radice la possibilità stessa di svolgere la VAP, costituisce atto lesivo e deve essere preceduto dal preavviso di rigetto ex art. 10‑bis l. 241/1990.La qualificazione di una modifica progettuale come “sostanziale” richiede una motivazione concreta e puntuale sulla sussistenza di effetti negativi e significativi sull’ambiente o sulla salute umana; non è sufficiente richiamare in via astratta possibili impatti, né assumere automaticamente che la variazione del profilo morfologico di una discarica integri modifica sostanziale. In difetto di tale motivazione, l’archiviazione dell’istanza di VAP è illegittima.</a:t>
            </a:r>
            <a:r>
              <a:rPr lang="it-IT" sz="1600" b="1" dirty="0"/>
              <a:t> (</a:t>
            </a:r>
            <a:r>
              <a:rPr lang="it-IT" sz="1600" dirty="0">
                <a:hlinkClick r:id="rId5"/>
              </a:rPr>
              <a:t>link</a:t>
            </a:r>
            <a:r>
              <a:rPr lang="it-IT" sz="1600" b="1" dirty="0"/>
              <a:t>)</a:t>
            </a:r>
          </a:p>
          <a:p>
            <a:pPr algn="just"/>
            <a:endParaRPr lang="it-IT" sz="1400" dirty="0"/>
          </a:p>
          <a:p>
            <a:r>
              <a:rPr lang="it-IT" dirty="0"/>
              <a:t> </a:t>
            </a:r>
          </a:p>
          <a:p>
            <a:pPr algn="just"/>
            <a:endParaRPr lang="it-IT" sz="1400" dirty="0"/>
          </a:p>
        </p:txBody>
      </p:sp>
    </p:spTree>
    <p:extLst>
      <p:ext uri="{BB962C8B-B14F-4D97-AF65-F5344CB8AC3E}">
        <p14:creationId xmlns:p14="http://schemas.microsoft.com/office/powerpoint/2010/main" val="274702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45BC-8E15-54FE-FF4D-91C6BE5B7A40}"/>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400E1D7F-8B8B-0421-6087-43A12B1FA044}"/>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4B521C51-CC8F-F2D4-F829-AE1CEAEBEAC2}"/>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33</a:t>
            </a:fld>
            <a:endParaRPr lang="it-IT"/>
          </a:p>
        </p:txBody>
      </p:sp>
      <p:sp>
        <p:nvSpPr>
          <p:cNvPr id="10" name="CasellaDiTesto 9">
            <a:extLst>
              <a:ext uri="{FF2B5EF4-FFF2-40B4-BE49-F238E27FC236}">
                <a16:creationId xmlns:a16="http://schemas.microsoft.com/office/drawing/2014/main" id="{AA328828-E983-FA43-2E64-5CB4B93DC6B9}"/>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Tribunale Amministrativo Regionale (TAR) 3/5</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06D35BE5-92DC-D60C-23BA-65CB65EF113F}"/>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22AF8034-AF61-6C21-0373-3735FE63F86F}"/>
              </a:ext>
            </a:extLst>
          </p:cNvPr>
          <p:cNvSpPr txBox="1"/>
          <p:nvPr/>
        </p:nvSpPr>
        <p:spPr>
          <a:xfrm>
            <a:off x="2919392" y="754512"/>
            <a:ext cx="8985504" cy="6863417"/>
          </a:xfrm>
          <a:prstGeom prst="rect">
            <a:avLst/>
          </a:prstGeom>
          <a:noFill/>
        </p:spPr>
        <p:txBody>
          <a:bodyPr wrap="square" rtlCol="0">
            <a:spAutoFit/>
          </a:bodyPr>
          <a:lstStyle/>
          <a:p>
            <a:pPr algn="just"/>
            <a:r>
              <a:rPr lang="it-IT" sz="1400" dirty="0"/>
              <a:t>📌</a:t>
            </a:r>
            <a:r>
              <a:rPr lang="it-IT" sz="1400" b="1" dirty="0"/>
              <a:t>Abusi edilizi: condonabili solo le nuove costruzioni residenziali (sentenza del Tar del Lazio 2056/2026)</a:t>
            </a:r>
            <a:br>
              <a:rPr lang="it-IT" sz="1400" dirty="0"/>
            </a:br>
            <a:r>
              <a:rPr lang="it-IT" sz="1400" dirty="0"/>
              <a:t>In materia edilizia, non può qualificarsi come pertinenza urbanistica – e, come tale, sottratta all’obbligo del permesso di costruire – un manufatto che, pur asseritamente destinato a servizio dell’abitazione principale, presenti autonoma consistenza volumetrica, destinazione abitativa, dotazione di impianti e servizi igienici, e comporti una stabile e rilevante trasformazione del territorio. In tali ipotesi, l’opera integra un intervento di nuova costruzione ai sensi degli artt. 3, comma 1, lett. e), e 10 d.P.R. n. 380/2001, sicché, in assenza di titolo edilizio, l’ordinanza di demolizione costituisce atto dovuto e vincolato. Né la presenza di un piano particolareggiato di recupero, né l’elevato grado di antropizzazione dell’area possono di per sé legittimare opere abusive o attenuare l’esercizio dei poteri repressivi dell’amministrazione. </a:t>
            </a:r>
            <a:r>
              <a:rPr lang="it-IT" sz="1400" u="sng" dirty="0">
                <a:hlinkClick r:id="rId4"/>
              </a:rPr>
              <a:t>link</a:t>
            </a:r>
            <a:endParaRPr lang="it-IT" sz="1400" dirty="0"/>
          </a:p>
          <a:p>
            <a:pPr algn="just"/>
            <a:r>
              <a:rPr lang="it-IT" sz="1400" dirty="0"/>
              <a:t> </a:t>
            </a:r>
          </a:p>
          <a:p>
            <a:pPr algn="just"/>
            <a:r>
              <a:rPr lang="it-IT" sz="1400" dirty="0"/>
              <a:t>📌</a:t>
            </a:r>
            <a:r>
              <a:rPr lang="it-IT" sz="1400" b="1" dirty="0"/>
              <a:t>Concessioni Balneari (Sentenza TAR Liguria, febbraio 2026)</a:t>
            </a:r>
            <a:endParaRPr lang="it-IT" sz="1400" dirty="0"/>
          </a:p>
          <a:p>
            <a:pPr algn="just"/>
            <a:r>
              <a:rPr lang="it-IT" sz="1400" dirty="0"/>
              <a:t>Il TAR Liguria ha annullato le proroghe delle concessioni balneari nei comuni di Pietra Ligure (</a:t>
            </a:r>
            <a:r>
              <a:rPr lang="it-IT" sz="1400" u="sng" dirty="0">
                <a:hlinkClick r:id="rId5"/>
              </a:rPr>
              <a:t>link sentenza</a:t>
            </a:r>
            <a:r>
              <a:rPr lang="it-IT" sz="1400" dirty="0"/>
              <a:t>), Sarzana  (</a:t>
            </a:r>
            <a:r>
              <a:rPr lang="it-IT" sz="1400" u="sng" dirty="0">
                <a:hlinkClick r:id="rId6"/>
              </a:rPr>
              <a:t>link sentenza</a:t>
            </a:r>
            <a:r>
              <a:rPr lang="it-IT" sz="1400" dirty="0"/>
              <a:t>) e Laigueglia (</a:t>
            </a:r>
            <a:r>
              <a:rPr lang="it-IT" sz="1400" u="sng" dirty="0">
                <a:hlinkClick r:id="rId7"/>
              </a:rPr>
              <a:t>link sentenza</a:t>
            </a:r>
            <a:r>
              <a:rPr lang="it-IT" sz="1400" dirty="0"/>
              <a:t>). La sentenza, in linea con le tesi dell'Antitrust, impone di procedere alle gare entro giugno 2026 per evitare che le spiagge restino libere.</a:t>
            </a:r>
          </a:p>
          <a:p>
            <a:pPr algn="just"/>
            <a:endParaRPr lang="it-IT" sz="1400" dirty="0"/>
          </a:p>
          <a:p>
            <a:pPr algn="just"/>
            <a:r>
              <a:rPr lang="it-IT" sz="1600" dirty="0"/>
              <a:t>📌 </a:t>
            </a:r>
            <a:r>
              <a:rPr lang="it-IT" sz="1400" b="1" dirty="0"/>
              <a:t>Mutamento destinazione d’uso – </a:t>
            </a:r>
            <a:r>
              <a:rPr lang="it-IT" sz="1400" b="1" u="sng" dirty="0">
                <a:hlinkClick r:id="rId8">
                  <a:extLst>
                    <a:ext uri="{A12FA001-AC4F-418D-AE19-62706E023703}">
                      <ahyp:hlinkClr xmlns:ahyp="http://schemas.microsoft.com/office/drawing/2018/hyperlinkcolor" val="tx"/>
                    </a:ext>
                  </a:extLst>
                </a:hlinkClick>
              </a:rPr>
              <a:t>Tar Lazio,</a:t>
            </a:r>
            <a:r>
              <a:rPr lang="it-IT" sz="1400" b="1" u="sng" dirty="0"/>
              <a:t> Sez. II-bis, </a:t>
            </a:r>
            <a:r>
              <a:rPr lang="it-IT" sz="1400" b="1" u="sng" dirty="0" err="1"/>
              <a:t>sent</a:t>
            </a:r>
            <a:r>
              <a:rPr lang="it-IT" sz="1400" b="1" u="sng" dirty="0"/>
              <a:t>. n. 2533/2026 (9 febbraio 2026)</a:t>
            </a:r>
          </a:p>
          <a:p>
            <a:pPr algn="just"/>
            <a:r>
              <a:rPr lang="it-IT" sz="1400" dirty="0"/>
              <a:t>In materia di mutamento di destinazione d’uso funzionale ed eterogeneo della singola unità immobiliare, l’art. 23-ter, comma 1-ter, del D.P.R. 380/2001, come modificato dal D.L. 69/2024 </a:t>
            </a:r>
            <a:r>
              <a:rPr lang="it-IT" sz="1400" dirty="0" err="1"/>
              <a:t>conv</a:t>
            </a:r>
            <a:r>
              <a:rPr lang="it-IT" sz="1400" dirty="0"/>
              <a:t>. in L. 105/2024 (“Salva Casa”), prevale sulle previsioni delle NTA (norme tecniche attuazione) del PRG (piano regolatore) che introducano limitazioni generali e preventive non qualificabili come “specifiche condizioni” ai sensi della medesima disposizione.</a:t>
            </a:r>
          </a:p>
          <a:p>
            <a:pPr algn="just"/>
            <a:r>
              <a:rPr lang="it-IT" sz="1400" dirty="0"/>
              <a:t>Le “specifiche condizioni” che gli strumenti urbanistici comunali possono legittimamente fissare devono essere oggettive, non discriminatorie, espressamente adottate alla luce della nuova disciplina statale e adeguatamente motivate in relazione a concrete esigenze di tutela del contesto urbano; non possono, invece, essere implicitamente desunte da disposizioni regolamentari previgenti e generiche.</a:t>
            </a:r>
          </a:p>
          <a:p>
            <a:pPr algn="just"/>
            <a:r>
              <a:rPr lang="it-IT" sz="1400" dirty="0"/>
              <a:t>Ne consegue che le NTA del PRG, aventi natura regolamentare, ove contrastanti con la disciplina primaria sopravvenuta, sono recessive e devono essere disapplicate, con conseguente illegittimità del provvedimento comunale che abbia dichiarato l’inefficacia della SCIA per cambio di destinazione d’uso in base a tali previsioni.</a:t>
            </a:r>
          </a:p>
          <a:p>
            <a:endParaRPr lang="it-IT" sz="1400" dirty="0"/>
          </a:p>
          <a:p>
            <a:r>
              <a:rPr lang="it-IT" dirty="0"/>
              <a:t> </a:t>
            </a:r>
          </a:p>
          <a:p>
            <a:pPr algn="just"/>
            <a:endParaRPr lang="it-IT" sz="1400" dirty="0"/>
          </a:p>
        </p:txBody>
      </p:sp>
    </p:spTree>
    <p:extLst>
      <p:ext uri="{BB962C8B-B14F-4D97-AF65-F5344CB8AC3E}">
        <p14:creationId xmlns:p14="http://schemas.microsoft.com/office/powerpoint/2010/main" val="67429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AE598-9E0B-C524-AF73-6B71B56C8515}"/>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1B240CF2-D70E-2712-3A3A-F4A95B3C8968}"/>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7943F3C9-F66A-A32B-1F51-963FE6AAF05E}"/>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34</a:t>
            </a:fld>
            <a:endParaRPr lang="it-IT"/>
          </a:p>
        </p:txBody>
      </p:sp>
      <p:sp>
        <p:nvSpPr>
          <p:cNvPr id="10" name="CasellaDiTesto 9">
            <a:extLst>
              <a:ext uri="{FF2B5EF4-FFF2-40B4-BE49-F238E27FC236}">
                <a16:creationId xmlns:a16="http://schemas.microsoft.com/office/drawing/2014/main" id="{EB852364-7985-17BA-4E85-AF11E01C5437}"/>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Tribunale Amministrativo Regionale (TAR) 4/5</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C3A336D8-F42E-12F0-6AFB-97997B0C4999}"/>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57D870A8-20EC-7C7F-B6A8-9FAEACF8B337}"/>
              </a:ext>
            </a:extLst>
          </p:cNvPr>
          <p:cNvSpPr txBox="1"/>
          <p:nvPr/>
        </p:nvSpPr>
        <p:spPr>
          <a:xfrm>
            <a:off x="2919392" y="754512"/>
            <a:ext cx="8985504" cy="5324535"/>
          </a:xfrm>
          <a:prstGeom prst="rect">
            <a:avLst/>
          </a:prstGeom>
          <a:noFill/>
        </p:spPr>
        <p:txBody>
          <a:bodyPr wrap="square" rtlCol="0">
            <a:spAutoFit/>
          </a:bodyPr>
          <a:lstStyle/>
          <a:p>
            <a:pPr algn="just"/>
            <a:endParaRPr lang="it-IT" sz="1400" dirty="0"/>
          </a:p>
          <a:p>
            <a:pPr algn="just"/>
            <a:r>
              <a:rPr lang="it-IT" sz="1400" dirty="0"/>
              <a:t>📌</a:t>
            </a:r>
            <a:r>
              <a:rPr lang="it-IT" sz="1400" b="1" dirty="0"/>
              <a:t>Mobilità urbana Zone 30 (Sentenza del TAR Emilia-Romagna Bologna sez. I 20 gennaio 2026, n. 126)</a:t>
            </a:r>
            <a:endParaRPr lang="it-IT" sz="1400" dirty="0"/>
          </a:p>
          <a:p>
            <a:pPr algn="just"/>
            <a:r>
              <a:rPr lang="it-IT" sz="1400" dirty="0"/>
              <a:t>In base alle competenze regolatorie previste dal Codice della strada i limiti di velocità sono stabiliti dallo Stato con la normativa primaria (art. 142, comma 1); rimane agli enti proprietari delle strade la possibilità, previa adeguata istruttoria, di fissare con provvedimento motivato limiti massimi e minimi differenti in determinate strade e tratti di strada quando l’applicazione al caso concreto dei criteri indicati nel comma 1 renda opportuna la determinazione di limiti diversi, seguendo le direttive che saranno impartite dal Ministro delle infrastrutture e dei trasporti.</a:t>
            </a:r>
            <a:br>
              <a:rPr lang="it-IT" sz="1400" dirty="0"/>
            </a:br>
            <a:r>
              <a:rPr lang="it-IT" sz="1400" dirty="0"/>
              <a:t>Sulla base di tale quadro normativo devono ritenersi illegittimi i provvedimenti comunali che di fatto introducono un limite minimo di velocità generalizzato e non anche, così come consentito dalla legge, da applicarsi a singole strade presentanti caratteristiche peculiari rispetto ad ogni strada urbana, nel rispetto delle direttive impartite dal Ministero delle infrastrutture (da ultimo direttiva n. 4620 del 1° febbraio 2024, mentre gli atti oggetto del ricorso erano stati adottati nella vigenza della direttiva n. 777 del 2006). </a:t>
            </a:r>
            <a:r>
              <a:rPr lang="it-IT" sz="1400" u="sng" dirty="0">
                <a:hlinkClick r:id="rId4"/>
              </a:rPr>
              <a:t>Link</a:t>
            </a:r>
            <a:endParaRPr lang="it-IT" sz="1400" u="sng" dirty="0"/>
          </a:p>
          <a:p>
            <a:pPr algn="just"/>
            <a:endParaRPr lang="it-IT" sz="1400" dirty="0"/>
          </a:p>
          <a:p>
            <a:pPr algn="just"/>
            <a:r>
              <a:rPr lang="it-IT" sz="1400" dirty="0"/>
              <a:t>📌</a:t>
            </a:r>
            <a:r>
              <a:rPr lang="it-IT" sz="1400" b="1" dirty="0"/>
              <a:t>Contenziosi sui Cimiteri (Sentenza TAR Puglia, Lecce, Sez. III, 7 gennaio 2026, n. 36)</a:t>
            </a:r>
            <a:endParaRPr lang="it-IT" sz="1400" dirty="0"/>
          </a:p>
          <a:p>
            <a:pPr algn="just"/>
            <a:r>
              <a:rPr lang="it-IT" sz="1400" dirty="0"/>
              <a:t>Lo </a:t>
            </a:r>
            <a:r>
              <a:rPr lang="it-IT" sz="1400" b="1" dirty="0"/>
              <a:t>ius </a:t>
            </a:r>
            <a:r>
              <a:rPr lang="it-IT" sz="1400" b="1" dirty="0" err="1"/>
              <a:t>sepulchri</a:t>
            </a:r>
            <a:r>
              <a:rPr lang="it-IT" sz="1400" dirty="0"/>
              <a:t> è il diritto del concessionario di una concessione cimiteriale a essere tumulato nel sepolcro e, nei rapporti tra privati, si configura come un </a:t>
            </a:r>
            <a:r>
              <a:rPr lang="it-IT" sz="1400" b="1" dirty="0"/>
              <a:t>diritto reale di godimento</a:t>
            </a:r>
            <a:r>
              <a:rPr lang="it-IT" sz="1400" dirty="0"/>
              <a:t>, con tutela piena verso i terzi. Tuttavia, poiché il sepolcro insiste su </a:t>
            </a:r>
            <a:r>
              <a:rPr lang="it-IT" sz="1400" b="1" dirty="0"/>
              <a:t>bene demaniale</a:t>
            </a:r>
            <a:r>
              <a:rPr lang="it-IT" sz="1400" dirty="0"/>
              <a:t>, tale diritto è </a:t>
            </a:r>
            <a:r>
              <a:rPr lang="it-IT" sz="1400" b="1" dirty="0"/>
              <a:t>cedevole</a:t>
            </a:r>
            <a:r>
              <a:rPr lang="it-IT" sz="1400" dirty="0"/>
              <a:t> rispetto ai poteri autoritativi della pubblica amministrazione concedente. Di conseguenza, quando l’amministrazione esercita poteri di autotutela o modifica il rapporto concessorio, la posizione del concessionario degrada a </a:t>
            </a:r>
            <a:r>
              <a:rPr lang="it-IT" sz="1400" b="1" dirty="0"/>
              <a:t>interesse legittimo</a:t>
            </a:r>
            <a:r>
              <a:rPr lang="it-IT" sz="1400" dirty="0"/>
              <a:t>, tutelabile nei limiti propri di tale situazione giuridica. In ogni caso, l’esercizio dello ius </a:t>
            </a:r>
            <a:r>
              <a:rPr lang="it-IT" sz="1400" dirty="0" err="1"/>
              <a:t>sepulchri</a:t>
            </a:r>
            <a:r>
              <a:rPr lang="it-IT" sz="1400" dirty="0"/>
              <a:t> è subordinato al rispetto delle </a:t>
            </a:r>
            <a:r>
              <a:rPr lang="it-IT" sz="1400" b="1" dirty="0"/>
              <a:t>norme di legge e dei regolamenti di polizia mortuaria</a:t>
            </a:r>
            <a:r>
              <a:rPr lang="it-IT" sz="1400" dirty="0"/>
              <a:t>, che perseguono interessi pubblici superiori, in particolare </a:t>
            </a:r>
            <a:r>
              <a:rPr lang="it-IT" sz="1400" b="1" dirty="0"/>
              <a:t>igienico-sanitari, edilizi e di ordine pubblico</a:t>
            </a:r>
            <a:r>
              <a:rPr lang="it-IT" sz="1400" dirty="0"/>
              <a:t>. </a:t>
            </a:r>
            <a:r>
              <a:rPr lang="it-IT" sz="1400" u="sng" dirty="0">
                <a:hlinkClick r:id="rId5"/>
              </a:rPr>
              <a:t>link </a:t>
            </a:r>
            <a:endParaRPr lang="it-IT" sz="1400" dirty="0"/>
          </a:p>
          <a:p>
            <a:r>
              <a:rPr lang="it-IT" dirty="0"/>
              <a:t> </a:t>
            </a:r>
          </a:p>
          <a:p>
            <a:pPr algn="just"/>
            <a:endParaRPr lang="it-IT" sz="1400" dirty="0"/>
          </a:p>
        </p:txBody>
      </p:sp>
    </p:spTree>
    <p:extLst>
      <p:ext uri="{BB962C8B-B14F-4D97-AF65-F5344CB8AC3E}">
        <p14:creationId xmlns:p14="http://schemas.microsoft.com/office/powerpoint/2010/main" val="1197580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3A1B-8253-1C23-0A0E-91686EE16113}"/>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09265024-8935-213A-9C0F-8F984173CAB1}"/>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21A48739-BB46-1CF4-1E1F-BD689D09756A}"/>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35</a:t>
            </a:fld>
            <a:endParaRPr lang="it-IT"/>
          </a:p>
        </p:txBody>
      </p:sp>
      <p:sp>
        <p:nvSpPr>
          <p:cNvPr id="10" name="CasellaDiTesto 9">
            <a:extLst>
              <a:ext uri="{FF2B5EF4-FFF2-40B4-BE49-F238E27FC236}">
                <a16:creationId xmlns:a16="http://schemas.microsoft.com/office/drawing/2014/main" id="{3C934AF2-A971-6886-4058-F8892567F8D1}"/>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Tribunale Amministrativo Regionale (TAR) 5/5</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954A43E1-C0E6-CFA5-DF60-7E95FD8297E5}"/>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A2141C45-BB7E-5D47-916D-0B7B3CB2B7A9}"/>
              </a:ext>
            </a:extLst>
          </p:cNvPr>
          <p:cNvSpPr txBox="1"/>
          <p:nvPr/>
        </p:nvSpPr>
        <p:spPr>
          <a:xfrm>
            <a:off x="2919392" y="754512"/>
            <a:ext cx="8985504" cy="6340197"/>
          </a:xfrm>
          <a:prstGeom prst="rect">
            <a:avLst/>
          </a:prstGeom>
          <a:noFill/>
        </p:spPr>
        <p:txBody>
          <a:bodyPr wrap="square" rtlCol="0">
            <a:spAutoFit/>
          </a:bodyPr>
          <a:lstStyle/>
          <a:p>
            <a:pPr algn="just"/>
            <a:endParaRPr lang="it-IT" sz="1400" dirty="0"/>
          </a:p>
          <a:p>
            <a:pPr algn="just"/>
            <a:endParaRPr lang="it-IT" sz="1400" dirty="0"/>
          </a:p>
          <a:p>
            <a:pPr algn="just"/>
            <a:r>
              <a:rPr lang="it-IT" sz="1400" dirty="0"/>
              <a:t>📌 </a:t>
            </a:r>
            <a:r>
              <a:rPr lang="it-IT" sz="1400" b="1" dirty="0"/>
              <a:t>Titolo edilizio – CILA “superbonus” – Stato legittimo dell’immobile Tar Sicilia, Catania, sez. I, 29 dicembre 2025, n. 3748 </a:t>
            </a:r>
            <a:r>
              <a:rPr lang="it-IT" sz="1400" dirty="0"/>
              <a:t>In base all’art. 119, commi 13-ter e 13-quater, dl. 19 maggio 2020, n. 34, non sussiste in capo all’istante, al momento della presentazione della CILA “superbonus”, uno specifico obbligo di attestare lo stato legittimo dell’immobile di cui all’articolo 9-bis, comma 1-bis, del d.P.R. 6 giugno 2001, n. 380, pur “restando impregiudicata ogni valutazione circa la legittimità dell’immobile oggetto di intervento”. In altre parole, il mancato deposito dell’attestazione dello stato legittimo – onere previsto, seppur in forma semplificata, con riferimento agli altri titoli edilizi – preclude all’amministrazione la possibilità di inibire per tale ragione gli effetti della CILAS, fermo restando il potere di repressione di eventuali abusi edilizi accertati.(</a:t>
            </a:r>
            <a:r>
              <a:rPr lang="it-IT" sz="1400" dirty="0">
                <a:hlinkClick r:id="rId4"/>
              </a:rPr>
              <a:t>link</a:t>
            </a:r>
            <a:r>
              <a:rPr lang="it-IT" sz="1400" dirty="0"/>
              <a:t>)</a:t>
            </a:r>
          </a:p>
          <a:p>
            <a:pPr algn="just"/>
            <a:endParaRPr lang="it-IT" sz="1400" dirty="0"/>
          </a:p>
          <a:p>
            <a:pPr algn="just"/>
            <a:endParaRPr lang="it-IT" sz="1400" dirty="0"/>
          </a:p>
          <a:p>
            <a:pPr algn="just"/>
            <a:endParaRPr lang="it-IT" sz="1400" dirty="0"/>
          </a:p>
          <a:p>
            <a:pPr algn="just"/>
            <a:r>
              <a:rPr lang="it-IT" sz="1400" dirty="0"/>
              <a:t>📌 </a:t>
            </a:r>
            <a:r>
              <a:rPr lang="it-IT" sz="1400" b="1" dirty="0"/>
              <a:t>Autorizzazione Integrata Ambientale (AIA)  - Tar Emilia Romagna, Bologna, sez. I, 19 dicembre 2025, n. 1606 - </a:t>
            </a:r>
            <a:r>
              <a:rPr lang="it-IT" sz="1400" dirty="0"/>
              <a:t>Ai sensi dell’art. 19, comma 5, TUA (recante modalità di svolgimento del procedimento di verifica di assoggettabilità a VIA), l’autorità competente, sulla base dei criteri di cui all’allegato V alla parte seconda del decreto, tenuto conto delle osservazioni pervenute e, se del caso, dei risultati di eventuali altre valutazioni degli effetti sull’ambiente effettuate in base ad altre pertinenti normative europee, nazionali o regionali, verifica se il progetto ha possibili ulteriori impatti ambientali significativi. Ai sensi del comma 7, qualora l’autorità competente stabilisca di non assoggettare il progetto al procedimento di VIA, specifica i motivi principali alla base della mancata richiesta di tale valutazione in relazione ai criteri pertinenti elencati nell’allegato V alla parte seconda, e, ove richiesto dal proponente in sede di presentazione dello studio preliminare ambientale, tenendo conto delle eventuali osservazioni del Ministero per i beni e le attività culturali e per il turismo, per i profili di competenza, specifica le condizioni ambientali necessarie per evitare o prevenire quelli che potrebbero altrimenti rappresentare impatti ambientali significativi e negativi. (</a:t>
            </a:r>
            <a:r>
              <a:rPr lang="it-IT" sz="1400" dirty="0">
                <a:hlinkClick r:id="rId5"/>
              </a:rPr>
              <a:t>Link</a:t>
            </a:r>
            <a:r>
              <a:rPr lang="it-IT" sz="1400" dirty="0"/>
              <a:t>)</a:t>
            </a:r>
          </a:p>
          <a:p>
            <a:pPr algn="just"/>
            <a:endParaRPr lang="it-IT" sz="1400" dirty="0"/>
          </a:p>
          <a:p>
            <a:pPr algn="just"/>
            <a:endParaRPr lang="it-IT" sz="1400" dirty="0"/>
          </a:p>
          <a:p>
            <a:pPr algn="just"/>
            <a:endParaRPr lang="it-IT" sz="1400" dirty="0"/>
          </a:p>
        </p:txBody>
      </p:sp>
    </p:spTree>
    <p:extLst>
      <p:ext uri="{BB962C8B-B14F-4D97-AF65-F5344CB8AC3E}">
        <p14:creationId xmlns:p14="http://schemas.microsoft.com/office/powerpoint/2010/main" val="1593913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93E8-5DB0-13BD-FDB2-DAD4FB49E93B}"/>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738B26CB-65AF-777A-41A3-D206F403B3B1}"/>
              </a:ext>
            </a:extLst>
          </p:cNvPr>
          <p:cNvPicPr>
            <a:picLocks noChangeAspect="1"/>
          </p:cNvPicPr>
          <p:nvPr/>
        </p:nvPicPr>
        <p:blipFill>
          <a:blip r:embed="rId2"/>
          <a:stretch>
            <a:fillRect/>
          </a:stretch>
        </p:blipFill>
        <p:spPr>
          <a:xfrm>
            <a:off x="-6613" y="-42120"/>
            <a:ext cx="2628273" cy="6972413"/>
          </a:xfrm>
          <a:prstGeom prst="rect">
            <a:avLst/>
          </a:prstGeom>
        </p:spPr>
      </p:pic>
      <p:sp>
        <p:nvSpPr>
          <p:cNvPr id="6" name="Segnaposto numero diapositiva 5">
            <a:extLst>
              <a:ext uri="{FF2B5EF4-FFF2-40B4-BE49-F238E27FC236}">
                <a16:creationId xmlns:a16="http://schemas.microsoft.com/office/drawing/2014/main" id="{094B5799-FB01-F34A-5990-1AC9E308F050}"/>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36</a:t>
            </a:fld>
            <a:endParaRPr lang="it-IT"/>
          </a:p>
        </p:txBody>
      </p:sp>
      <p:sp>
        <p:nvSpPr>
          <p:cNvPr id="10" name="CasellaDiTesto 9">
            <a:extLst>
              <a:ext uri="{FF2B5EF4-FFF2-40B4-BE49-F238E27FC236}">
                <a16:creationId xmlns:a16="http://schemas.microsoft.com/office/drawing/2014/main" id="{313FDD3D-6FBC-BD62-35EA-AB0ECEC9BF92}"/>
              </a:ext>
            </a:extLst>
          </p:cNvPr>
          <p:cNvSpPr txBox="1"/>
          <p:nvPr/>
        </p:nvSpPr>
        <p:spPr>
          <a:xfrm>
            <a:off x="2919392" y="292847"/>
            <a:ext cx="9272608" cy="461665"/>
          </a:xfrm>
          <a:prstGeom prst="rect">
            <a:avLst/>
          </a:prstGeom>
          <a:noFill/>
        </p:spPr>
        <p:txBody>
          <a:bodyPr wrap="square" rtlCol="0">
            <a:spAutoFit/>
          </a:bodyPr>
          <a:lstStyle/>
          <a:p>
            <a:r>
              <a:rPr lang="it-IT" sz="2400" b="1" dirty="0">
                <a:solidFill>
                  <a:schemeClr val="accent6">
                    <a:lumMod val="75000"/>
                  </a:schemeClr>
                </a:solidFill>
                <a:latin typeface="Titillium Web" pitchFamily="2" charset="77"/>
              </a:rPr>
              <a:t>Giurisprudenza – Corte dei Conti</a:t>
            </a:r>
          </a:p>
        </p:txBody>
      </p:sp>
      <p:pic>
        <p:nvPicPr>
          <p:cNvPr id="47" name="Immagine 46" descr="Immagine che contiene Carattere, Elementi grafici, testo, design&#10;&#10;Il contenuto generato dall'IA potrebbe non essere corretto.">
            <a:extLst>
              <a:ext uri="{FF2B5EF4-FFF2-40B4-BE49-F238E27FC236}">
                <a16:creationId xmlns:a16="http://schemas.microsoft.com/office/drawing/2014/main" id="{419C6FDA-B618-5699-D009-4206F568C048}"/>
              </a:ext>
            </a:extLst>
          </p:cNvPr>
          <p:cNvPicPr>
            <a:picLocks noChangeAspect="1"/>
          </p:cNvPicPr>
          <p:nvPr/>
        </p:nvPicPr>
        <p:blipFill>
          <a:blip r:embed="rId3"/>
          <a:stretch>
            <a:fillRect/>
          </a:stretch>
        </p:blipFill>
        <p:spPr>
          <a:xfrm>
            <a:off x="769674" y="458598"/>
            <a:ext cx="1075698" cy="1566144"/>
          </a:xfrm>
          <a:prstGeom prst="rect">
            <a:avLst/>
          </a:prstGeom>
        </p:spPr>
      </p:pic>
      <p:sp>
        <p:nvSpPr>
          <p:cNvPr id="11" name="CasellaDiTesto 10">
            <a:extLst>
              <a:ext uri="{FF2B5EF4-FFF2-40B4-BE49-F238E27FC236}">
                <a16:creationId xmlns:a16="http://schemas.microsoft.com/office/drawing/2014/main" id="{C14889CC-01B6-0AE2-0958-66FB4CF3C2EE}"/>
              </a:ext>
            </a:extLst>
          </p:cNvPr>
          <p:cNvSpPr txBox="1"/>
          <p:nvPr/>
        </p:nvSpPr>
        <p:spPr>
          <a:xfrm>
            <a:off x="2791968" y="825579"/>
            <a:ext cx="8985504" cy="4154984"/>
          </a:xfrm>
          <a:prstGeom prst="rect">
            <a:avLst/>
          </a:prstGeom>
          <a:noFill/>
        </p:spPr>
        <p:txBody>
          <a:bodyPr wrap="square" lIns="91440" tIns="45720" rIns="91440" bIns="45720" rtlCol="0" anchor="t">
            <a:spAutoFit/>
          </a:bodyPr>
          <a:lstStyle/>
          <a:p>
            <a:pPr algn="just"/>
            <a:r>
              <a:rPr lang="it-IT" dirty="0"/>
              <a:t>📌 </a:t>
            </a:r>
            <a:r>
              <a:rPr lang="it-IT" b="1" dirty="0">
                <a:hlinkClick r:id="rId4"/>
              </a:rPr>
              <a:t>DELIBERA 5 febbraio 2026 </a:t>
            </a:r>
            <a:r>
              <a:rPr lang="it-IT" b="1" dirty="0"/>
              <a:t>- </a:t>
            </a:r>
            <a:r>
              <a:rPr lang="it-IT" dirty="0"/>
              <a:t>Linee guida e relativo questionario per le relazioni annuali del sindaco dei comuni con popolazione superiore ai 15.000 abitanti, del sindaco delle </a:t>
            </a:r>
            <a:r>
              <a:rPr lang="it-IT" dirty="0" err="1"/>
              <a:t>citta'</a:t>
            </a:r>
            <a:r>
              <a:rPr lang="it-IT" dirty="0"/>
              <a:t> metropolitane e del presidente delle province sul funzionamento del sistema integrato dei controlli interni nell'anno 2025 ai sensi dell'articolo 148 del decreto legislativo 18 agosto 2000, n. 267. (Delibera n. 6/SEZAUT/2026/INPR). </a:t>
            </a:r>
          </a:p>
          <a:p>
            <a:pPr algn="just"/>
            <a:endParaRPr lang="it-IT" dirty="0">
              <a:highlight>
                <a:srgbClr val="FFFF00"/>
              </a:highlight>
            </a:endParaRPr>
          </a:p>
          <a:p>
            <a:pPr algn="just"/>
            <a:r>
              <a:rPr lang="it-IT" dirty="0"/>
              <a:t>📌 </a:t>
            </a:r>
            <a:r>
              <a:rPr lang="it-IT" b="1" dirty="0">
                <a:hlinkClick r:id="rId5"/>
              </a:rPr>
              <a:t>DELIBERA 5 febbraio 2026 </a:t>
            </a:r>
            <a:r>
              <a:rPr lang="it-IT" dirty="0"/>
              <a:t>–  Linee guida per la relazione dell'organo di revisione economico-finanziaria dei comuni, delle città metropolitane e delle province, sul bilancio di previsione 2026-2028, per l'attuazione dell'articolo 1, comma 166 e seguenti della legge 23 dicembre 2005 n. 266. (Delibera n. 7/SEZAUT/2026/INPR).</a:t>
            </a:r>
          </a:p>
          <a:p>
            <a:pPr algn="just"/>
            <a:endParaRPr lang="it-IT" dirty="0"/>
          </a:p>
          <a:p>
            <a:pPr algn="just"/>
            <a:endParaRPr lang="it-IT" dirty="0"/>
          </a:p>
          <a:p>
            <a:pPr algn="just"/>
            <a:endParaRPr lang="it-IT" sz="1600" dirty="0"/>
          </a:p>
          <a:p>
            <a:pPr algn="just"/>
            <a:endParaRPr lang="it-IT" sz="1600" dirty="0"/>
          </a:p>
          <a:p>
            <a:pPr algn="just"/>
            <a:endParaRPr lang="it-IT" sz="1600" dirty="0"/>
          </a:p>
        </p:txBody>
      </p:sp>
    </p:spTree>
    <p:extLst>
      <p:ext uri="{BB962C8B-B14F-4D97-AF65-F5344CB8AC3E}">
        <p14:creationId xmlns:p14="http://schemas.microsoft.com/office/powerpoint/2010/main" val="382052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BF577C2B-F2B1-1AC5-F2C3-6A32D3A1F46B}"/>
              </a:ext>
            </a:extLst>
          </p:cNvPr>
          <p:cNvPicPr>
            <a:picLocks noChangeAspect="1"/>
          </p:cNvPicPr>
          <p:nvPr/>
        </p:nvPicPr>
        <p:blipFill>
          <a:blip r:embed="rId2"/>
          <a:stretch>
            <a:fillRect/>
          </a:stretch>
        </p:blipFill>
        <p:spPr>
          <a:xfrm>
            <a:off x="0" y="0"/>
            <a:ext cx="2628273" cy="6972413"/>
          </a:xfrm>
          <a:prstGeom prst="rect">
            <a:avLst/>
          </a:prstGeom>
        </p:spPr>
      </p:pic>
      <p:sp>
        <p:nvSpPr>
          <p:cNvPr id="6" name="Segnaposto numero diapositiva 5">
            <a:extLst>
              <a:ext uri="{FF2B5EF4-FFF2-40B4-BE49-F238E27FC236}">
                <a16:creationId xmlns:a16="http://schemas.microsoft.com/office/drawing/2014/main" id="{A780A748-6E46-1847-CF39-92467D6688FC}"/>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4</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2F28CF5B-2AF5-0662-5724-BAC1D6CD3AA5}"/>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4" name="CasellaDiTesto 3">
            <a:extLst>
              <a:ext uri="{FF2B5EF4-FFF2-40B4-BE49-F238E27FC236}">
                <a16:creationId xmlns:a16="http://schemas.microsoft.com/office/drawing/2014/main" id="{28D4B200-EEA0-4D8D-5083-4923C74C53EF}"/>
              </a:ext>
            </a:extLst>
          </p:cNvPr>
          <p:cNvSpPr txBox="1"/>
          <p:nvPr/>
        </p:nvSpPr>
        <p:spPr>
          <a:xfrm>
            <a:off x="2946399" y="440411"/>
            <a:ext cx="8600831" cy="523220"/>
          </a:xfrm>
          <a:prstGeom prst="rect">
            <a:avLst/>
          </a:prstGeom>
          <a:noFill/>
        </p:spPr>
        <p:txBody>
          <a:bodyPr wrap="square" rtlCol="0">
            <a:spAutoFit/>
          </a:bodyPr>
          <a:lstStyle/>
          <a:p>
            <a:pPr algn="just"/>
            <a:r>
              <a:rPr lang="it-IT" sz="2800" b="1" i="1" dirty="0">
                <a:solidFill>
                  <a:srgbClr val="B5920D"/>
                </a:solidFill>
                <a:latin typeface="Titillium Web" pitchFamily="2" charset="77"/>
              </a:rPr>
              <a:t>In Parlamento (Senato): </a:t>
            </a:r>
            <a:r>
              <a:rPr lang="it-IT" sz="2800" b="1" dirty="0">
                <a:solidFill>
                  <a:srgbClr val="B5920D"/>
                </a:solidFill>
                <a:latin typeface="Titillium Web" pitchFamily="2" charset="77"/>
              </a:rPr>
              <a:t>Disegni di legge ordinari</a:t>
            </a:r>
          </a:p>
        </p:txBody>
      </p:sp>
      <p:sp>
        <p:nvSpPr>
          <p:cNvPr id="5" name="Rettangolo con angoli arrotondati 4">
            <a:extLst>
              <a:ext uri="{FF2B5EF4-FFF2-40B4-BE49-F238E27FC236}">
                <a16:creationId xmlns:a16="http://schemas.microsoft.com/office/drawing/2014/main" id="{3EF96F61-0CA1-4DFC-8125-A775FE94F174}"/>
              </a:ext>
            </a:extLst>
          </p:cNvPr>
          <p:cNvSpPr/>
          <p:nvPr/>
        </p:nvSpPr>
        <p:spPr>
          <a:xfrm>
            <a:off x="2946399" y="1355951"/>
            <a:ext cx="8600831" cy="4529797"/>
          </a:xfrm>
          <a:prstGeom prst="roundRect">
            <a:avLst/>
          </a:prstGeom>
          <a:solidFill>
            <a:srgbClr val="B59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logo, Elementi grafici, Carattere, simbolo&#10;&#10;Il contenuto generato dall'IA potrebbe non essere corretto.">
            <a:extLst>
              <a:ext uri="{FF2B5EF4-FFF2-40B4-BE49-F238E27FC236}">
                <a16:creationId xmlns:a16="http://schemas.microsoft.com/office/drawing/2014/main" id="{7B473325-3ECE-2467-9D3A-871149D532D2}"/>
              </a:ext>
            </a:extLst>
          </p:cNvPr>
          <p:cNvPicPr>
            <a:picLocks noChangeAspect="1"/>
          </p:cNvPicPr>
          <p:nvPr/>
        </p:nvPicPr>
        <p:blipFill>
          <a:blip r:embed="rId4"/>
          <a:stretch>
            <a:fillRect/>
          </a:stretch>
        </p:blipFill>
        <p:spPr>
          <a:xfrm>
            <a:off x="3294743" y="1977283"/>
            <a:ext cx="528872" cy="589940"/>
          </a:xfrm>
          <a:prstGeom prst="rect">
            <a:avLst/>
          </a:prstGeom>
        </p:spPr>
      </p:pic>
      <p:pic>
        <p:nvPicPr>
          <p:cNvPr id="11" name="Immagine 10" descr="Immagine che contiene logo, Elementi grafici, Carattere, simbolo&#10;&#10;Il contenuto generato dall'IA potrebbe non essere corretto.">
            <a:extLst>
              <a:ext uri="{FF2B5EF4-FFF2-40B4-BE49-F238E27FC236}">
                <a16:creationId xmlns:a16="http://schemas.microsoft.com/office/drawing/2014/main" id="{08F09588-23B7-0227-5092-F561F7F5FFE8}"/>
              </a:ext>
            </a:extLst>
          </p:cNvPr>
          <p:cNvPicPr>
            <a:picLocks noChangeAspect="1"/>
          </p:cNvPicPr>
          <p:nvPr/>
        </p:nvPicPr>
        <p:blipFill>
          <a:blip r:embed="rId4"/>
          <a:stretch>
            <a:fillRect/>
          </a:stretch>
        </p:blipFill>
        <p:spPr>
          <a:xfrm>
            <a:off x="3294743" y="3325879"/>
            <a:ext cx="528872" cy="589940"/>
          </a:xfrm>
          <a:prstGeom prst="rect">
            <a:avLst/>
          </a:prstGeom>
        </p:spPr>
      </p:pic>
      <p:pic>
        <p:nvPicPr>
          <p:cNvPr id="12" name="Immagine 11" descr="Immagine che contiene logo, Elementi grafici, Carattere, simbolo&#10;&#10;Il contenuto generato dall'IA potrebbe non essere corretto.">
            <a:extLst>
              <a:ext uri="{FF2B5EF4-FFF2-40B4-BE49-F238E27FC236}">
                <a16:creationId xmlns:a16="http://schemas.microsoft.com/office/drawing/2014/main" id="{AFB5D5FD-2710-2B3B-5BC3-E544631791C3}"/>
              </a:ext>
            </a:extLst>
          </p:cNvPr>
          <p:cNvPicPr>
            <a:picLocks noChangeAspect="1"/>
          </p:cNvPicPr>
          <p:nvPr/>
        </p:nvPicPr>
        <p:blipFill>
          <a:blip r:embed="rId4"/>
          <a:stretch>
            <a:fillRect/>
          </a:stretch>
        </p:blipFill>
        <p:spPr>
          <a:xfrm>
            <a:off x="3294743" y="4605813"/>
            <a:ext cx="528872" cy="589940"/>
          </a:xfrm>
          <a:prstGeom prst="rect">
            <a:avLst/>
          </a:prstGeom>
        </p:spPr>
      </p:pic>
      <p:sp>
        <p:nvSpPr>
          <p:cNvPr id="2" name="CasellaDiTesto 1">
            <a:extLst>
              <a:ext uri="{FF2B5EF4-FFF2-40B4-BE49-F238E27FC236}">
                <a16:creationId xmlns:a16="http://schemas.microsoft.com/office/drawing/2014/main" id="{E2DB4F6B-7303-76C6-6B34-0189B1762163}"/>
              </a:ext>
            </a:extLst>
          </p:cNvPr>
          <p:cNvSpPr txBox="1"/>
          <p:nvPr/>
        </p:nvSpPr>
        <p:spPr>
          <a:xfrm>
            <a:off x="3823615" y="1241670"/>
            <a:ext cx="7297057" cy="5262979"/>
          </a:xfrm>
          <a:prstGeom prst="rect">
            <a:avLst/>
          </a:prstGeom>
          <a:noFill/>
        </p:spPr>
        <p:txBody>
          <a:bodyPr wrap="square" lIns="91440" tIns="45720" rIns="91440" bIns="45720" rtlCol="0" anchor="t">
            <a:spAutoFit/>
          </a:bodyPr>
          <a:lstStyle/>
          <a:p>
            <a:pPr algn="just"/>
            <a:endParaRPr lang="it-IT" sz="1600" b="1" dirty="0">
              <a:solidFill>
                <a:schemeClr val="bg1"/>
              </a:solidFill>
            </a:endParaRPr>
          </a:p>
          <a:p>
            <a:pPr algn="just"/>
            <a:r>
              <a:rPr lang="it-IT" sz="1600" b="1" dirty="0">
                <a:solidFill>
                  <a:schemeClr val="bg1"/>
                </a:solidFill>
              </a:rPr>
              <a:t>Protezione civile – </a:t>
            </a:r>
            <a:r>
              <a:rPr lang="it-IT" sz="1600" dirty="0" err="1">
                <a:solidFill>
                  <a:schemeClr val="bg1"/>
                </a:solidFill>
                <a:hlinkClick r:id="rId5">
                  <a:extLst>
                    <a:ext uri="{A12FA001-AC4F-418D-AE19-62706E023703}">
                      <ahyp:hlinkClr xmlns:ahyp="http://schemas.microsoft.com/office/drawing/2018/hyperlinkcolor" val="tx"/>
                    </a:ext>
                  </a:extLst>
                </a:hlinkClick>
              </a:rPr>
              <a:t>ddl</a:t>
            </a:r>
            <a:r>
              <a:rPr lang="it-IT" sz="1600" dirty="0">
                <a:solidFill>
                  <a:schemeClr val="bg1"/>
                </a:solidFill>
                <a:hlinkClick r:id="rId5">
                  <a:extLst>
                    <a:ext uri="{A12FA001-AC4F-418D-AE19-62706E023703}">
                      <ahyp:hlinkClr xmlns:ahyp="http://schemas.microsoft.com/office/drawing/2018/hyperlinkcolor" val="tx"/>
                    </a:ext>
                  </a:extLst>
                </a:hlinkClick>
              </a:rPr>
              <a:t> AS 1779</a:t>
            </a:r>
            <a:r>
              <a:rPr lang="it-IT" sz="1600" dirty="0">
                <a:solidFill>
                  <a:schemeClr val="bg1"/>
                </a:solidFill>
              </a:rPr>
              <a:t> recante «Disposizioni in materia di protezione civile». Il provvedimento di iniziativa governativa è stato trasmesso in prima lettura al Senato ed assegnato alla Commissione Affari Costituzionali che ne deve avviare l’iter.</a:t>
            </a:r>
            <a:endParaRPr lang="it-IT" sz="1600" b="1" dirty="0">
              <a:solidFill>
                <a:schemeClr val="bg1"/>
              </a:solidFill>
            </a:endParaRPr>
          </a:p>
          <a:p>
            <a:pPr algn="just"/>
            <a:endParaRPr lang="it-IT" sz="1600" b="1" dirty="0">
              <a:solidFill>
                <a:schemeClr val="bg1"/>
              </a:solidFill>
            </a:endParaRPr>
          </a:p>
          <a:p>
            <a:pPr algn="just"/>
            <a:r>
              <a:rPr lang="it-IT" sz="1600" b="1" dirty="0">
                <a:solidFill>
                  <a:schemeClr val="bg1"/>
                </a:solidFill>
              </a:rPr>
              <a:t>Elezioni del Sindaco al primo turno </a:t>
            </a:r>
            <a:r>
              <a:rPr lang="it-IT" sz="1600" dirty="0">
                <a:solidFill>
                  <a:schemeClr val="bg1"/>
                </a:solidFill>
              </a:rPr>
              <a:t>– </a:t>
            </a:r>
            <a:r>
              <a:rPr lang="it-IT" sz="1600" dirty="0" err="1">
                <a:solidFill>
                  <a:schemeClr val="bg1"/>
                </a:solidFill>
              </a:rPr>
              <a:t>ddl</a:t>
            </a:r>
            <a:r>
              <a:rPr lang="it-IT" sz="1600" dirty="0">
                <a:solidFill>
                  <a:schemeClr val="bg1"/>
                </a:solidFill>
              </a:rPr>
              <a:t> </a:t>
            </a:r>
            <a:r>
              <a:rPr lang="it-IT" sz="1600" dirty="0">
                <a:solidFill>
                  <a:schemeClr val="bg1"/>
                </a:solidFill>
                <a:hlinkClick r:id="rId6">
                  <a:extLst>
                    <a:ext uri="{A12FA001-AC4F-418D-AE19-62706E023703}">
                      <ahyp:hlinkClr xmlns:ahyp="http://schemas.microsoft.com/office/drawing/2018/hyperlinkcolor" val="tx"/>
                    </a:ext>
                  </a:extLst>
                </a:hlinkClick>
              </a:rPr>
              <a:t>AS 1451- A </a:t>
            </a:r>
            <a:r>
              <a:rPr lang="it-IT" sz="1600" dirty="0">
                <a:solidFill>
                  <a:schemeClr val="bg1"/>
                </a:solidFill>
              </a:rPr>
              <a:t>recante «</a:t>
            </a:r>
            <a:r>
              <a:rPr lang="it-IT" sz="1600" i="1" dirty="0">
                <a:solidFill>
                  <a:schemeClr val="bg1"/>
                </a:solidFill>
              </a:rPr>
              <a:t>Modifiche agli articoli 72 e 73 del testo unico delle leggi sull'ordinamento degli enti locali, in materia di elezione del sindaco al primo turno nei comuni con popolazione superiore a 15.000 abitanti</a:t>
            </a:r>
            <a:r>
              <a:rPr lang="it-IT" sz="1600" dirty="0">
                <a:solidFill>
                  <a:schemeClr val="bg1"/>
                </a:solidFill>
              </a:rPr>
              <a:t>». Il provvedimento è stato approvato dalla Commissione Affari Costituzionali ed è all’esame dall’Assemblea.</a:t>
            </a:r>
          </a:p>
          <a:p>
            <a:pPr algn="just"/>
            <a:endParaRPr lang="it-IT" sz="1600" b="1" dirty="0">
              <a:solidFill>
                <a:schemeClr val="bg1"/>
              </a:solidFill>
            </a:endParaRPr>
          </a:p>
          <a:p>
            <a:pPr algn="just"/>
            <a:r>
              <a:rPr lang="it-IT" sz="1600" b="1" dirty="0">
                <a:solidFill>
                  <a:schemeClr val="bg1"/>
                </a:solidFill>
              </a:rPr>
              <a:t>Rigenerazione urbana </a:t>
            </a:r>
            <a:r>
              <a:rPr lang="it-IT" sz="1600" dirty="0">
                <a:solidFill>
                  <a:schemeClr val="bg1"/>
                </a:solidFill>
              </a:rPr>
              <a:t>– </a:t>
            </a:r>
            <a:r>
              <a:rPr lang="it-IT" sz="1600" dirty="0" err="1">
                <a:solidFill>
                  <a:schemeClr val="bg1"/>
                </a:solidFill>
              </a:rPr>
              <a:t>ddl</a:t>
            </a:r>
            <a:r>
              <a:rPr lang="it-IT" sz="1600" dirty="0">
                <a:solidFill>
                  <a:schemeClr val="bg1"/>
                </a:solidFill>
              </a:rPr>
              <a:t> AS 29 e </a:t>
            </a:r>
            <a:r>
              <a:rPr lang="it-IT" sz="1600" dirty="0" err="1">
                <a:solidFill>
                  <a:schemeClr val="bg1"/>
                </a:solidFill>
              </a:rPr>
              <a:t>abb</a:t>
            </a:r>
            <a:r>
              <a:rPr lang="it-IT" sz="1600" dirty="0">
                <a:solidFill>
                  <a:schemeClr val="bg1"/>
                </a:solidFill>
              </a:rPr>
              <a:t>. recante « </a:t>
            </a:r>
            <a:r>
              <a:rPr lang="it-IT" sz="1600" i="1" dirty="0">
                <a:solidFill>
                  <a:schemeClr val="bg1"/>
                </a:solidFill>
              </a:rPr>
              <a:t>Misure per la rigenerazione urbana</a:t>
            </a:r>
            <a:r>
              <a:rPr lang="it-IT" sz="1600" dirty="0">
                <a:solidFill>
                  <a:schemeClr val="bg1"/>
                </a:solidFill>
              </a:rPr>
              <a:t>». Il provvedimento è all’esame in prima lettura nella Commissione Ambiente del Senato. Si segnala che a seguito delle audizioni il relatore, il 4 agosto 2025 u.s., ha presentato un nuovo </a:t>
            </a:r>
            <a:r>
              <a:rPr lang="it-IT" sz="1600" dirty="0">
                <a:solidFill>
                  <a:schemeClr val="bg1"/>
                </a:solidFill>
                <a:hlinkClick r:id="rId7">
                  <a:extLst>
                    <a:ext uri="{A12FA001-AC4F-418D-AE19-62706E023703}">
                      <ahyp:hlinkClr xmlns:ahyp="http://schemas.microsoft.com/office/drawing/2018/hyperlinkcolor" val="tx"/>
                    </a:ext>
                  </a:extLst>
                </a:hlinkClick>
              </a:rPr>
              <a:t>Testo unificato </a:t>
            </a:r>
            <a:r>
              <a:rPr lang="it-IT" sz="1600" dirty="0">
                <a:solidFill>
                  <a:schemeClr val="bg1"/>
                </a:solidFill>
              </a:rPr>
              <a:t>adottato dalla Commissione Ambiente come nuovo testo base sul quale ANCI ha inviato alcune proposte emendative. Si attende l’avvio delle votazioni.</a:t>
            </a:r>
          </a:p>
          <a:p>
            <a:pPr algn="just"/>
            <a:endParaRPr lang="it-IT" sz="1600" dirty="0">
              <a:solidFill>
                <a:schemeClr val="bg1"/>
              </a:solidFill>
            </a:endParaRPr>
          </a:p>
          <a:p>
            <a:pPr algn="just"/>
            <a:endParaRPr lang="it-IT" sz="1600" dirty="0">
              <a:solidFill>
                <a:schemeClr val="bg1"/>
              </a:solidFill>
            </a:endParaRPr>
          </a:p>
          <a:p>
            <a:pPr algn="just"/>
            <a:endParaRPr lang="it-IT" sz="1600" dirty="0">
              <a:solidFill>
                <a:schemeClr val="bg1"/>
              </a:solidFill>
            </a:endParaRPr>
          </a:p>
        </p:txBody>
      </p:sp>
      <p:pic>
        <p:nvPicPr>
          <p:cNvPr id="13" name="Immagine 12" descr="Immagine che contiene Carattere, Elementi grafici, testo, design&#10;&#10;Il contenuto generato dall'IA potrebbe non essere corretto.">
            <a:extLst>
              <a:ext uri="{FF2B5EF4-FFF2-40B4-BE49-F238E27FC236}">
                <a16:creationId xmlns:a16="http://schemas.microsoft.com/office/drawing/2014/main" id="{903874B4-2AA7-078F-7FF4-6C25E68D3D11}"/>
              </a:ext>
            </a:extLst>
          </p:cNvPr>
          <p:cNvPicPr>
            <a:picLocks noChangeAspect="1"/>
          </p:cNvPicPr>
          <p:nvPr/>
        </p:nvPicPr>
        <p:blipFill>
          <a:blip r:embed="rId8"/>
          <a:stretch>
            <a:fillRect/>
          </a:stretch>
        </p:blipFill>
        <p:spPr>
          <a:xfrm>
            <a:off x="769674" y="458598"/>
            <a:ext cx="1075698" cy="1566144"/>
          </a:xfrm>
          <a:prstGeom prst="rect">
            <a:avLst/>
          </a:prstGeom>
        </p:spPr>
      </p:pic>
    </p:spTree>
    <p:extLst>
      <p:ext uri="{BB962C8B-B14F-4D97-AF65-F5344CB8AC3E}">
        <p14:creationId xmlns:p14="http://schemas.microsoft.com/office/powerpoint/2010/main" val="33172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A130B-9AD6-2684-0716-1DE2C6A8F684}"/>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29548D3B-CD3A-9606-11C8-FA2968F33A80}"/>
              </a:ext>
            </a:extLst>
          </p:cNvPr>
          <p:cNvPicPr>
            <a:picLocks noChangeAspect="1"/>
          </p:cNvPicPr>
          <p:nvPr/>
        </p:nvPicPr>
        <p:blipFill>
          <a:blip r:embed="rId2"/>
          <a:stretch>
            <a:fillRect/>
          </a:stretch>
        </p:blipFill>
        <p:spPr>
          <a:xfrm>
            <a:off x="0" y="0"/>
            <a:ext cx="2628273" cy="6972413"/>
          </a:xfrm>
          <a:prstGeom prst="rect">
            <a:avLst/>
          </a:prstGeom>
        </p:spPr>
      </p:pic>
      <p:sp>
        <p:nvSpPr>
          <p:cNvPr id="6" name="Segnaposto numero diapositiva 5">
            <a:extLst>
              <a:ext uri="{FF2B5EF4-FFF2-40B4-BE49-F238E27FC236}">
                <a16:creationId xmlns:a16="http://schemas.microsoft.com/office/drawing/2014/main" id="{B8DB7661-50BF-09AA-A2FF-1F4006EB130F}"/>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5</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EC73E899-BDCF-A790-DBFD-EBDE9B1231AD}"/>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4" name="CasellaDiTesto 3">
            <a:extLst>
              <a:ext uri="{FF2B5EF4-FFF2-40B4-BE49-F238E27FC236}">
                <a16:creationId xmlns:a16="http://schemas.microsoft.com/office/drawing/2014/main" id="{B398CEF1-0536-4EBC-0219-A4AB76280A27}"/>
              </a:ext>
            </a:extLst>
          </p:cNvPr>
          <p:cNvSpPr txBox="1"/>
          <p:nvPr/>
        </p:nvSpPr>
        <p:spPr>
          <a:xfrm>
            <a:off x="2946399" y="440411"/>
            <a:ext cx="8600831" cy="523220"/>
          </a:xfrm>
          <a:prstGeom prst="rect">
            <a:avLst/>
          </a:prstGeom>
          <a:noFill/>
        </p:spPr>
        <p:txBody>
          <a:bodyPr wrap="square" rtlCol="0">
            <a:spAutoFit/>
          </a:bodyPr>
          <a:lstStyle/>
          <a:p>
            <a:pPr algn="just"/>
            <a:r>
              <a:rPr lang="it-IT" sz="2800" b="1" i="1" dirty="0">
                <a:solidFill>
                  <a:srgbClr val="B5920D"/>
                </a:solidFill>
                <a:latin typeface="Titillium Web" pitchFamily="2" charset="77"/>
              </a:rPr>
              <a:t>In Parlamento (Camera): </a:t>
            </a:r>
            <a:r>
              <a:rPr lang="it-IT" sz="2800" b="1" dirty="0">
                <a:solidFill>
                  <a:srgbClr val="B5920D"/>
                </a:solidFill>
                <a:latin typeface="Titillium Web" pitchFamily="2" charset="77"/>
              </a:rPr>
              <a:t>Disegni di legge ordinari</a:t>
            </a:r>
          </a:p>
        </p:txBody>
      </p:sp>
      <p:sp>
        <p:nvSpPr>
          <p:cNvPr id="5" name="Rettangolo con angoli arrotondati 4">
            <a:extLst>
              <a:ext uri="{FF2B5EF4-FFF2-40B4-BE49-F238E27FC236}">
                <a16:creationId xmlns:a16="http://schemas.microsoft.com/office/drawing/2014/main" id="{FDC9920B-F768-07C7-4FAF-F497C41AFACB}"/>
              </a:ext>
            </a:extLst>
          </p:cNvPr>
          <p:cNvSpPr/>
          <p:nvPr/>
        </p:nvSpPr>
        <p:spPr>
          <a:xfrm>
            <a:off x="2946399" y="1287089"/>
            <a:ext cx="8600831" cy="4529797"/>
          </a:xfrm>
          <a:prstGeom prst="roundRect">
            <a:avLst/>
          </a:prstGeom>
          <a:solidFill>
            <a:srgbClr val="B59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logo, Elementi grafici, Carattere, simbolo&#10;&#10;Il contenuto generato dall'IA potrebbe non essere corretto.">
            <a:extLst>
              <a:ext uri="{FF2B5EF4-FFF2-40B4-BE49-F238E27FC236}">
                <a16:creationId xmlns:a16="http://schemas.microsoft.com/office/drawing/2014/main" id="{4C84215B-289F-6743-CB35-E588B57D5BFE}"/>
              </a:ext>
            </a:extLst>
          </p:cNvPr>
          <p:cNvPicPr>
            <a:picLocks noChangeAspect="1"/>
          </p:cNvPicPr>
          <p:nvPr/>
        </p:nvPicPr>
        <p:blipFill>
          <a:blip r:embed="rId4"/>
          <a:stretch>
            <a:fillRect/>
          </a:stretch>
        </p:blipFill>
        <p:spPr>
          <a:xfrm>
            <a:off x="3201314" y="2447516"/>
            <a:ext cx="528872" cy="589940"/>
          </a:xfrm>
          <a:prstGeom prst="rect">
            <a:avLst/>
          </a:prstGeom>
        </p:spPr>
      </p:pic>
      <p:sp>
        <p:nvSpPr>
          <p:cNvPr id="2" name="CasellaDiTesto 1">
            <a:extLst>
              <a:ext uri="{FF2B5EF4-FFF2-40B4-BE49-F238E27FC236}">
                <a16:creationId xmlns:a16="http://schemas.microsoft.com/office/drawing/2014/main" id="{7F89270E-4AE7-1CAA-5CC5-666C3F6FA054}"/>
              </a:ext>
            </a:extLst>
          </p:cNvPr>
          <p:cNvSpPr txBox="1"/>
          <p:nvPr/>
        </p:nvSpPr>
        <p:spPr>
          <a:xfrm>
            <a:off x="3889249" y="1589524"/>
            <a:ext cx="7278624" cy="4093428"/>
          </a:xfrm>
          <a:prstGeom prst="rect">
            <a:avLst/>
          </a:prstGeom>
          <a:noFill/>
        </p:spPr>
        <p:txBody>
          <a:bodyPr wrap="square" lIns="91440" tIns="45720" rIns="91440" bIns="45720" rtlCol="0" anchor="t">
            <a:spAutoFit/>
          </a:bodyPr>
          <a:lstStyle/>
          <a:p>
            <a:pPr algn="just"/>
            <a:endParaRPr lang="it-IT" sz="1600" b="1" dirty="0">
              <a:solidFill>
                <a:schemeClr val="bg1"/>
              </a:solidFill>
            </a:endParaRPr>
          </a:p>
          <a:p>
            <a:pPr algn="just"/>
            <a:endParaRPr lang="it-IT" sz="1600" b="1" dirty="0">
              <a:solidFill>
                <a:schemeClr val="bg1"/>
              </a:solidFill>
            </a:endParaRPr>
          </a:p>
          <a:p>
            <a:pPr algn="just"/>
            <a:r>
              <a:rPr lang="it-IT" sz="1600" b="1" dirty="0">
                <a:solidFill>
                  <a:schemeClr val="bg1"/>
                </a:solidFill>
              </a:rPr>
              <a:t>Delega Revisione TUE </a:t>
            </a:r>
            <a:r>
              <a:rPr lang="it-IT" sz="1600" dirty="0">
                <a:solidFill>
                  <a:schemeClr val="bg1"/>
                </a:solidFill>
              </a:rPr>
              <a:t>– </a:t>
            </a:r>
            <a:r>
              <a:rPr lang="it-IT" sz="1600" dirty="0" err="1">
                <a:solidFill>
                  <a:schemeClr val="bg1"/>
                </a:solidFill>
              </a:rPr>
              <a:t>ddl</a:t>
            </a:r>
            <a:r>
              <a:rPr lang="it-IT" sz="1600" dirty="0">
                <a:solidFill>
                  <a:schemeClr val="bg1"/>
                </a:solidFill>
              </a:rPr>
              <a:t> </a:t>
            </a:r>
            <a:r>
              <a:rPr lang="it-IT" sz="1600" u="sng" dirty="0">
                <a:solidFill>
                  <a:schemeClr val="bg1"/>
                </a:solidFill>
                <a:hlinkClick r:id="rId5">
                  <a:extLst>
                    <a:ext uri="{A12FA001-AC4F-418D-AE19-62706E023703}">
                      <ahyp:hlinkClr xmlns:ahyp="http://schemas.microsoft.com/office/drawing/2018/hyperlinkcolor" val="tx"/>
                    </a:ext>
                  </a:extLst>
                </a:hlinkClick>
              </a:rPr>
              <a:t>AC </a:t>
            </a:r>
            <a:r>
              <a:rPr lang="it-IT" sz="1600" u="sng" dirty="0">
                <a:solidFill>
                  <a:schemeClr val="bg1"/>
                </a:solidFill>
              </a:rPr>
              <a:t>2826 </a:t>
            </a:r>
            <a:r>
              <a:rPr lang="it-IT" sz="1600" dirty="0">
                <a:solidFill>
                  <a:schemeClr val="bg1"/>
                </a:solidFill>
              </a:rPr>
              <a:t>recante «</a:t>
            </a:r>
            <a:r>
              <a:rPr lang="it-IT" sz="1600" i="1" dirty="0">
                <a:solidFill>
                  <a:schemeClr val="bg1"/>
                </a:solidFill>
              </a:rPr>
              <a:t>Delega al governo per l’adozione del codice dell'edilizia e delle costruzioni</a:t>
            </a:r>
            <a:r>
              <a:rPr lang="it-IT" sz="1600" dirty="0">
                <a:solidFill>
                  <a:schemeClr val="bg1"/>
                </a:solidFill>
              </a:rPr>
              <a:t>».  Il provvedimento di iniziativa governativa è stato trasmesso in prima lettura alla Camera che ne deve avviare l’iter. </a:t>
            </a:r>
            <a:endParaRPr lang="it-IT" dirty="0">
              <a:solidFill>
                <a:schemeClr val="bg1"/>
              </a:solidFill>
            </a:endParaRPr>
          </a:p>
          <a:p>
            <a:pPr algn="just"/>
            <a:endParaRPr lang="it-IT" sz="1600" dirty="0">
              <a:solidFill>
                <a:schemeClr val="bg1"/>
              </a:solidFill>
            </a:endParaRPr>
          </a:p>
          <a:p>
            <a:pPr algn="just"/>
            <a:endParaRPr lang="it-IT" sz="2000" dirty="0">
              <a:solidFill>
                <a:schemeClr val="bg1"/>
              </a:solidFill>
            </a:endParaRPr>
          </a:p>
          <a:p>
            <a:pPr algn="just"/>
            <a:r>
              <a:rPr lang="it-IT" sz="1600" b="1" dirty="0">
                <a:solidFill>
                  <a:schemeClr val="bg1"/>
                </a:solidFill>
              </a:rPr>
              <a:t>Polizia Locale: </a:t>
            </a:r>
            <a:r>
              <a:rPr lang="it-IT" sz="1600" dirty="0" err="1">
                <a:solidFill>
                  <a:schemeClr val="bg1"/>
                </a:solidFill>
              </a:rPr>
              <a:t>ddl</a:t>
            </a:r>
            <a:r>
              <a:rPr lang="it-IT" sz="1600" dirty="0">
                <a:solidFill>
                  <a:schemeClr val="bg1"/>
                </a:solidFill>
              </a:rPr>
              <a:t> </a:t>
            </a:r>
            <a:r>
              <a:rPr lang="it-IT" sz="1600" dirty="0">
                <a:solidFill>
                  <a:schemeClr val="bg1"/>
                </a:solidFill>
                <a:hlinkClick r:id="rId6">
                  <a:extLst>
                    <a:ext uri="{A12FA001-AC4F-418D-AE19-62706E023703}">
                      <ahyp:hlinkClr xmlns:ahyp="http://schemas.microsoft.com/office/drawing/2018/hyperlinkcolor" val="tx"/>
                    </a:ext>
                  </a:extLst>
                </a:hlinkClick>
              </a:rPr>
              <a:t>AC1716</a:t>
            </a:r>
            <a:r>
              <a:rPr lang="it-IT" sz="1600" dirty="0">
                <a:solidFill>
                  <a:schemeClr val="bg1"/>
                </a:solidFill>
              </a:rPr>
              <a:t> recante «</a:t>
            </a:r>
            <a:r>
              <a:rPr lang="it-IT" sz="1600" i="1" dirty="0">
                <a:solidFill>
                  <a:schemeClr val="bg1"/>
                </a:solidFill>
              </a:rPr>
              <a:t>Delega al Governo per il riordino delle funzioni e dell’ordinamento della polizia locale</a:t>
            </a:r>
            <a:r>
              <a:rPr lang="it-IT" sz="1600" b="1" dirty="0">
                <a:solidFill>
                  <a:schemeClr val="bg1"/>
                </a:solidFill>
              </a:rPr>
              <a:t>». </a:t>
            </a:r>
            <a:r>
              <a:rPr lang="it-IT" sz="1600" dirty="0">
                <a:solidFill>
                  <a:schemeClr val="bg1"/>
                </a:solidFill>
              </a:rPr>
              <a:t>Il provvedimento di iniziativa governativa è stato trasmesso in prima lettura alla Camera ed assegnato alla Commissione Affari Costituzionali. L’ANCI è stata audita sul provvedimento e ha altresì inviato proposte emendative. La Commissione deve avviare le votazioni sugli emendamenti.</a:t>
            </a:r>
          </a:p>
          <a:p>
            <a:pPr algn="just"/>
            <a:endParaRPr lang="it-IT" sz="1600" i="1" dirty="0">
              <a:solidFill>
                <a:schemeClr val="bg1"/>
              </a:solidFill>
            </a:endParaRPr>
          </a:p>
          <a:p>
            <a:pPr algn="just"/>
            <a:endParaRPr lang="it-IT" sz="1600" dirty="0">
              <a:solidFill>
                <a:schemeClr val="bg1"/>
              </a:solidFill>
            </a:endParaRPr>
          </a:p>
        </p:txBody>
      </p:sp>
      <p:pic>
        <p:nvPicPr>
          <p:cNvPr id="13" name="Immagine 12" descr="Immagine che contiene Carattere, Elementi grafici, testo, design&#10;&#10;Il contenuto generato dall'IA potrebbe non essere corretto.">
            <a:extLst>
              <a:ext uri="{FF2B5EF4-FFF2-40B4-BE49-F238E27FC236}">
                <a16:creationId xmlns:a16="http://schemas.microsoft.com/office/drawing/2014/main" id="{F5984EE5-55B0-6AB9-FCBC-855E81B6ED80}"/>
              </a:ext>
            </a:extLst>
          </p:cNvPr>
          <p:cNvPicPr>
            <a:picLocks noChangeAspect="1"/>
          </p:cNvPicPr>
          <p:nvPr/>
        </p:nvPicPr>
        <p:blipFill>
          <a:blip r:embed="rId7"/>
          <a:stretch>
            <a:fillRect/>
          </a:stretch>
        </p:blipFill>
        <p:spPr>
          <a:xfrm>
            <a:off x="769674" y="458598"/>
            <a:ext cx="1075698" cy="1566144"/>
          </a:xfrm>
          <a:prstGeom prst="rect">
            <a:avLst/>
          </a:prstGeom>
        </p:spPr>
      </p:pic>
      <p:pic>
        <p:nvPicPr>
          <p:cNvPr id="9" name="Immagine 8" descr="Immagine che contiene logo, Elementi grafici, Carattere, simbolo&#10;&#10;Il contenuto generato dall'IA potrebbe non essere corretto.">
            <a:extLst>
              <a:ext uri="{FF2B5EF4-FFF2-40B4-BE49-F238E27FC236}">
                <a16:creationId xmlns:a16="http://schemas.microsoft.com/office/drawing/2014/main" id="{722F4573-3FD1-FDEF-2F86-6DD9DA63D52A}"/>
              </a:ext>
            </a:extLst>
          </p:cNvPr>
          <p:cNvPicPr>
            <a:picLocks noChangeAspect="1"/>
          </p:cNvPicPr>
          <p:nvPr/>
        </p:nvPicPr>
        <p:blipFill>
          <a:blip r:embed="rId4"/>
          <a:stretch>
            <a:fillRect/>
          </a:stretch>
        </p:blipFill>
        <p:spPr>
          <a:xfrm>
            <a:off x="3280846" y="3820544"/>
            <a:ext cx="528872" cy="589940"/>
          </a:xfrm>
          <a:prstGeom prst="rect">
            <a:avLst/>
          </a:prstGeom>
        </p:spPr>
      </p:pic>
    </p:spTree>
    <p:extLst>
      <p:ext uri="{BB962C8B-B14F-4D97-AF65-F5344CB8AC3E}">
        <p14:creationId xmlns:p14="http://schemas.microsoft.com/office/powerpoint/2010/main" val="203260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47BF-6F08-2AC2-18DC-95B3365D3324}"/>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EA49DCF2-2C87-7566-202C-5399AE01EEFC}"/>
              </a:ext>
            </a:extLst>
          </p:cNvPr>
          <p:cNvPicPr>
            <a:picLocks noChangeAspect="1"/>
          </p:cNvPicPr>
          <p:nvPr/>
        </p:nvPicPr>
        <p:blipFill>
          <a:blip r:embed="rId2"/>
          <a:stretch>
            <a:fillRect/>
          </a:stretch>
        </p:blipFill>
        <p:spPr>
          <a:xfrm>
            <a:off x="-6613" y="-42120"/>
            <a:ext cx="2628273" cy="6972413"/>
          </a:xfrm>
          <a:prstGeom prst="rect">
            <a:avLst/>
          </a:prstGeom>
          <a:solidFill>
            <a:schemeClr val="accent1"/>
          </a:solidFill>
        </p:spPr>
      </p:pic>
      <p:sp>
        <p:nvSpPr>
          <p:cNvPr id="6" name="Segnaposto numero diapositiva 5">
            <a:extLst>
              <a:ext uri="{FF2B5EF4-FFF2-40B4-BE49-F238E27FC236}">
                <a16:creationId xmlns:a16="http://schemas.microsoft.com/office/drawing/2014/main" id="{45DBBA53-172F-3832-CFA3-1C5309B57EB2}"/>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6</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6ABAD986-FC0C-33DC-E584-036DC613CE5C}"/>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10" name="CasellaDiTesto 9">
            <a:extLst>
              <a:ext uri="{FF2B5EF4-FFF2-40B4-BE49-F238E27FC236}">
                <a16:creationId xmlns:a16="http://schemas.microsoft.com/office/drawing/2014/main" id="{EE80085F-7A50-14AE-EA7F-C8728E957A72}"/>
              </a:ext>
            </a:extLst>
          </p:cNvPr>
          <p:cNvSpPr txBox="1"/>
          <p:nvPr/>
        </p:nvSpPr>
        <p:spPr>
          <a:xfrm>
            <a:off x="2946399" y="386862"/>
            <a:ext cx="8600831" cy="954107"/>
          </a:xfrm>
          <a:prstGeom prst="rect">
            <a:avLst/>
          </a:prstGeom>
          <a:noFill/>
        </p:spPr>
        <p:txBody>
          <a:bodyPr wrap="square" rtlCol="0">
            <a:spAutoFit/>
          </a:bodyPr>
          <a:lstStyle/>
          <a:p>
            <a:r>
              <a:rPr lang="it-IT" sz="2800" b="1" dirty="0">
                <a:solidFill>
                  <a:schemeClr val="tx2">
                    <a:lumMod val="75000"/>
                    <a:lumOff val="25000"/>
                  </a:schemeClr>
                </a:solidFill>
                <a:latin typeface="Titillium Web" pitchFamily="2" charset="77"/>
              </a:rPr>
              <a:t>Audizioni parlamentari</a:t>
            </a:r>
          </a:p>
          <a:p>
            <a:endParaRPr lang="it-IT" sz="2800" b="1" dirty="0">
              <a:solidFill>
                <a:srgbClr val="B5920D"/>
              </a:solidFill>
              <a:latin typeface="Titillium Web" pitchFamily="2" charset="77"/>
            </a:endParaRPr>
          </a:p>
        </p:txBody>
      </p:sp>
      <p:grpSp>
        <p:nvGrpSpPr>
          <p:cNvPr id="2" name="Gruppo 1">
            <a:extLst>
              <a:ext uri="{FF2B5EF4-FFF2-40B4-BE49-F238E27FC236}">
                <a16:creationId xmlns:a16="http://schemas.microsoft.com/office/drawing/2014/main" id="{BDEE0A6D-CE23-E5AB-4768-86CCECD6DC6A}"/>
              </a:ext>
            </a:extLst>
          </p:cNvPr>
          <p:cNvGrpSpPr/>
          <p:nvPr/>
        </p:nvGrpSpPr>
        <p:grpSpPr>
          <a:xfrm>
            <a:off x="2807046" y="1654163"/>
            <a:ext cx="8049846" cy="4227658"/>
            <a:chOff x="2807046" y="1654163"/>
            <a:chExt cx="8049846" cy="4227658"/>
          </a:xfrm>
        </p:grpSpPr>
        <p:sp>
          <p:nvSpPr>
            <p:cNvPr id="4" name="Rettangolo con angoli arrotondati 3">
              <a:extLst>
                <a:ext uri="{FF2B5EF4-FFF2-40B4-BE49-F238E27FC236}">
                  <a16:creationId xmlns:a16="http://schemas.microsoft.com/office/drawing/2014/main" id="{408A4B0E-88CE-6408-4E18-35EB7759828C}"/>
                </a:ext>
              </a:extLst>
            </p:cNvPr>
            <p:cNvSpPr/>
            <p:nvPr/>
          </p:nvSpPr>
          <p:spPr>
            <a:xfrm>
              <a:off x="2807046" y="1654163"/>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Figura a mano libera 7">
              <a:extLst>
                <a:ext uri="{FF2B5EF4-FFF2-40B4-BE49-F238E27FC236}">
                  <a16:creationId xmlns:a16="http://schemas.microsoft.com/office/drawing/2014/main" id="{210FDC80-7230-E995-F189-5FB69BDD6D69}"/>
                </a:ext>
              </a:extLst>
            </p:cNvPr>
            <p:cNvSpPr/>
            <p:nvPr/>
          </p:nvSpPr>
          <p:spPr>
            <a:xfrm>
              <a:off x="4202173" y="1654163"/>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marL="0" lvl="0" indent="0" algn="just" defTabSz="711200">
                <a:lnSpc>
                  <a:spcPct val="100000"/>
                </a:lnSpc>
                <a:spcBef>
                  <a:spcPct val="0"/>
                </a:spcBef>
                <a:spcAft>
                  <a:spcPct val="35000"/>
                </a:spcAft>
                <a:buNone/>
              </a:pPr>
              <a:r>
                <a:rPr lang="it-IT" sz="1600" b="1" i="0" kern="1200" dirty="0">
                  <a:solidFill>
                    <a:schemeClr val="bg1"/>
                  </a:solidFill>
                  <a:latin typeface="TITILLIUM WEBSEMIBOLD" pitchFamily="2" charset="77"/>
                  <a:hlinkClick r:id="rId4">
                    <a:extLst>
                      <a:ext uri="{A12FA001-AC4F-418D-AE19-62706E023703}">
                        <ahyp:hlinkClr xmlns:ahyp="http://schemas.microsoft.com/office/drawing/2018/hyperlinkcolor" val="tx"/>
                      </a:ext>
                    </a:extLst>
                  </a:hlinkClick>
                </a:rPr>
                <a:t>Audizione</a:t>
              </a:r>
              <a:r>
                <a:rPr lang="it-IT" sz="1600" b="1" i="0" kern="1200" dirty="0">
                  <a:solidFill>
                    <a:schemeClr val="bg1"/>
                  </a:solidFill>
                  <a:latin typeface="TITILLIUM WEBSEMIBOLD" pitchFamily="2" charset="77"/>
                </a:rPr>
                <a:t> indagine conoscitiva su povertà educativa e dispersione scolastica. </a:t>
              </a:r>
              <a:endParaRPr lang="en-US" sz="1600" b="1" i="0" kern="1200" dirty="0">
                <a:solidFill>
                  <a:schemeClr val="bg1"/>
                </a:solidFill>
                <a:latin typeface="TITILLIUM WEBSEMIBOLD" pitchFamily="2" charset="77"/>
              </a:endParaRPr>
            </a:p>
          </p:txBody>
        </p:sp>
        <p:sp>
          <p:nvSpPr>
            <p:cNvPr id="11" name="Rettangolo con angoli arrotondati 10">
              <a:extLst>
                <a:ext uri="{FF2B5EF4-FFF2-40B4-BE49-F238E27FC236}">
                  <a16:creationId xmlns:a16="http://schemas.microsoft.com/office/drawing/2014/main" id="{EF912F18-B368-2BA4-0B49-D2E2F936D5BE}"/>
                </a:ext>
              </a:extLst>
            </p:cNvPr>
            <p:cNvSpPr/>
            <p:nvPr/>
          </p:nvSpPr>
          <p:spPr>
            <a:xfrm>
              <a:off x="2807046" y="3164041"/>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14" name="Figura a mano libera 13">
              <a:extLst>
                <a:ext uri="{FF2B5EF4-FFF2-40B4-BE49-F238E27FC236}">
                  <a16:creationId xmlns:a16="http://schemas.microsoft.com/office/drawing/2014/main" id="{E69C2BFC-4533-AEED-50EC-DB03704B82DE}"/>
                </a:ext>
              </a:extLst>
            </p:cNvPr>
            <p:cNvSpPr/>
            <p:nvPr/>
          </p:nvSpPr>
          <p:spPr>
            <a:xfrm>
              <a:off x="4202173" y="3164041"/>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algn="just" defTabSz="711200">
                <a:spcBef>
                  <a:spcPct val="0"/>
                </a:spcBef>
                <a:spcAft>
                  <a:spcPct val="35000"/>
                </a:spcAft>
              </a:pPr>
              <a:r>
                <a:rPr lang="it-IT" sz="1600" b="1" dirty="0">
                  <a:solidFill>
                    <a:schemeClr val="bg1"/>
                  </a:solidFill>
                  <a:latin typeface="TITILLIUM WEBSEMIBOLD" pitchFamily="2" charset="77"/>
                  <a:hlinkClick r:id="rId5">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sul Ddl di conversione del decreto-Legge 24 febbraio 2026, n. 23, recante “Disposizioni urgenti in materia di sicurezza pubblica, di attività di indagine dell’autorità giudiziaria, di funzionalità delle Forze di polizia e del Ministero dell’interno, nonché di immigrazione e protezione internazionale”. </a:t>
              </a:r>
              <a:endParaRPr lang="en-US" sz="1600" b="1" i="0" kern="1200" dirty="0">
                <a:solidFill>
                  <a:schemeClr val="bg1"/>
                </a:solidFill>
                <a:latin typeface="TITILLIUM WEBSEMIBOLD" pitchFamily="2" charset="77"/>
              </a:endParaRPr>
            </a:p>
          </p:txBody>
        </p:sp>
        <p:sp>
          <p:nvSpPr>
            <p:cNvPr id="15" name="Rettangolo con angoli arrotondati 14">
              <a:extLst>
                <a:ext uri="{FF2B5EF4-FFF2-40B4-BE49-F238E27FC236}">
                  <a16:creationId xmlns:a16="http://schemas.microsoft.com/office/drawing/2014/main" id="{0342F590-3042-FBF4-ADB2-AC438BACA7B2}"/>
                </a:ext>
              </a:extLst>
            </p:cNvPr>
            <p:cNvSpPr/>
            <p:nvPr/>
          </p:nvSpPr>
          <p:spPr>
            <a:xfrm>
              <a:off x="2807046" y="4673919"/>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7" name="Figura a mano libera 16">
              <a:extLst>
                <a:ext uri="{FF2B5EF4-FFF2-40B4-BE49-F238E27FC236}">
                  <a16:creationId xmlns:a16="http://schemas.microsoft.com/office/drawing/2014/main" id="{832C54FC-6397-9B18-D891-264D5E511F6D}"/>
                </a:ext>
              </a:extLst>
            </p:cNvPr>
            <p:cNvSpPr/>
            <p:nvPr/>
          </p:nvSpPr>
          <p:spPr>
            <a:xfrm>
              <a:off x="4202173" y="4673919"/>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lvl="0" algn="just" defTabSz="711200">
                <a:spcBef>
                  <a:spcPct val="0"/>
                </a:spcBef>
                <a:spcAft>
                  <a:spcPct val="35000"/>
                </a:spcAft>
              </a:pPr>
              <a:r>
                <a:rPr lang="it-IT" sz="1600" b="1" dirty="0">
                  <a:solidFill>
                    <a:schemeClr val="bg1"/>
                  </a:solidFill>
                  <a:latin typeface="TITILLIUM WEBSEMIBOLD" pitchFamily="2" charset="77"/>
                  <a:hlinkClick r:id="rId6">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presso la Commissione parlamentare di inchiesta sugli effetti economici e sociali derivanti dalla transizione demografica in atto.</a:t>
              </a:r>
              <a:endParaRPr lang="en-US" sz="1600" b="1" dirty="0">
                <a:solidFill>
                  <a:schemeClr val="bg1"/>
                </a:solidFill>
                <a:latin typeface="TITILLIUM WEBSEMIBOLD" pitchFamily="2" charset="77"/>
              </a:endParaRPr>
            </a:p>
          </p:txBody>
        </p:sp>
      </p:grpSp>
      <p:pic>
        <p:nvPicPr>
          <p:cNvPr id="19" name="Immagine 18" descr="Aula con riempimento a tinta unita">
            <a:extLst>
              <a:ext uri="{FF2B5EF4-FFF2-40B4-BE49-F238E27FC236}">
                <a16:creationId xmlns:a16="http://schemas.microsoft.com/office/drawing/2014/main" id="{D0D4CB2E-07FD-8578-6665-C942EB5F07EE}"/>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944706" y="1753499"/>
            <a:ext cx="936013" cy="936013"/>
          </a:xfrm>
          <a:prstGeom prst="rect">
            <a:avLst/>
          </a:prstGeom>
        </p:spPr>
      </p:pic>
      <p:pic>
        <p:nvPicPr>
          <p:cNvPr id="23" name="Immagine 22" descr="Gruppo contorno">
            <a:extLst>
              <a:ext uri="{FF2B5EF4-FFF2-40B4-BE49-F238E27FC236}">
                <a16:creationId xmlns:a16="http://schemas.microsoft.com/office/drawing/2014/main" id="{87830C83-B183-4068-23CC-D71259E397C8}"/>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3073081" y="4851400"/>
            <a:ext cx="846985" cy="846985"/>
          </a:xfrm>
          <a:prstGeom prst="rect">
            <a:avLst/>
          </a:prstGeom>
        </p:spPr>
      </p:pic>
      <p:pic>
        <p:nvPicPr>
          <p:cNvPr id="24" name="Immagine 23" descr="Immagine che contiene Carattere, Elementi grafici, testo, design&#10;&#10;Il contenuto generato dall'IA potrebbe non essere corretto.">
            <a:extLst>
              <a:ext uri="{FF2B5EF4-FFF2-40B4-BE49-F238E27FC236}">
                <a16:creationId xmlns:a16="http://schemas.microsoft.com/office/drawing/2014/main" id="{39F3E8AF-98DD-3BEC-422E-13AFD7EFBE4E}"/>
              </a:ext>
            </a:extLst>
          </p:cNvPr>
          <p:cNvPicPr>
            <a:picLocks noChangeAspect="1"/>
          </p:cNvPicPr>
          <p:nvPr/>
        </p:nvPicPr>
        <p:blipFill>
          <a:blip r:embed="rId9"/>
          <a:stretch>
            <a:fillRect/>
          </a:stretch>
        </p:blipFill>
        <p:spPr>
          <a:xfrm>
            <a:off x="769674" y="458598"/>
            <a:ext cx="1075698" cy="1566144"/>
          </a:xfrm>
          <a:prstGeom prst="rect">
            <a:avLst/>
          </a:prstGeom>
        </p:spPr>
      </p:pic>
      <p:pic>
        <p:nvPicPr>
          <p:cNvPr id="18" name="Elemento grafico 17" descr="Poliziotto contorno">
            <a:extLst>
              <a:ext uri="{FF2B5EF4-FFF2-40B4-BE49-F238E27FC236}">
                <a16:creationId xmlns:a16="http://schemas.microsoft.com/office/drawing/2014/main" id="{42BF2E38-AB44-5E88-8991-82F588E89770}"/>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2944706" y="3284990"/>
            <a:ext cx="914400" cy="914400"/>
          </a:xfrm>
          <a:prstGeom prst="rect">
            <a:avLst/>
          </a:prstGeom>
        </p:spPr>
      </p:pic>
    </p:spTree>
    <p:extLst>
      <p:ext uri="{BB962C8B-B14F-4D97-AF65-F5344CB8AC3E}">
        <p14:creationId xmlns:p14="http://schemas.microsoft.com/office/powerpoint/2010/main" val="327074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AEB5-DEF7-51CA-4E9E-E4CC09E6EC9A}"/>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B4136BDF-0073-B77A-BDC9-23CB0D45B9A0}"/>
              </a:ext>
            </a:extLst>
          </p:cNvPr>
          <p:cNvPicPr>
            <a:picLocks noChangeAspect="1"/>
          </p:cNvPicPr>
          <p:nvPr/>
        </p:nvPicPr>
        <p:blipFill>
          <a:blip r:embed="rId2"/>
          <a:stretch>
            <a:fillRect/>
          </a:stretch>
        </p:blipFill>
        <p:spPr>
          <a:xfrm>
            <a:off x="-6613" y="-42120"/>
            <a:ext cx="2628273" cy="6972413"/>
          </a:xfrm>
          <a:prstGeom prst="rect">
            <a:avLst/>
          </a:prstGeom>
          <a:solidFill>
            <a:schemeClr val="accent1"/>
          </a:solidFill>
        </p:spPr>
      </p:pic>
      <p:sp>
        <p:nvSpPr>
          <p:cNvPr id="6" name="Segnaposto numero diapositiva 5">
            <a:extLst>
              <a:ext uri="{FF2B5EF4-FFF2-40B4-BE49-F238E27FC236}">
                <a16:creationId xmlns:a16="http://schemas.microsoft.com/office/drawing/2014/main" id="{2F08FA3F-66C4-6FF1-EBB6-86D26B81BFBA}"/>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7</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51A7710F-92FE-9482-869D-D739B2E25B20}"/>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10" name="CasellaDiTesto 9">
            <a:extLst>
              <a:ext uri="{FF2B5EF4-FFF2-40B4-BE49-F238E27FC236}">
                <a16:creationId xmlns:a16="http://schemas.microsoft.com/office/drawing/2014/main" id="{9146E88C-87A9-E993-F8BC-21E8A8436358}"/>
              </a:ext>
            </a:extLst>
          </p:cNvPr>
          <p:cNvSpPr txBox="1"/>
          <p:nvPr/>
        </p:nvSpPr>
        <p:spPr>
          <a:xfrm>
            <a:off x="2946399" y="386862"/>
            <a:ext cx="8600831" cy="954107"/>
          </a:xfrm>
          <a:prstGeom prst="rect">
            <a:avLst/>
          </a:prstGeom>
          <a:noFill/>
        </p:spPr>
        <p:txBody>
          <a:bodyPr wrap="square" rtlCol="0">
            <a:spAutoFit/>
          </a:bodyPr>
          <a:lstStyle/>
          <a:p>
            <a:r>
              <a:rPr lang="it-IT" sz="2800" b="1" dirty="0">
                <a:solidFill>
                  <a:schemeClr val="tx2">
                    <a:lumMod val="75000"/>
                    <a:lumOff val="25000"/>
                  </a:schemeClr>
                </a:solidFill>
                <a:latin typeface="Titillium Web" pitchFamily="2" charset="77"/>
              </a:rPr>
              <a:t>Audizioni parlamentari</a:t>
            </a:r>
          </a:p>
          <a:p>
            <a:endParaRPr lang="it-IT" sz="2800" b="1" dirty="0">
              <a:solidFill>
                <a:srgbClr val="B5920D"/>
              </a:solidFill>
              <a:latin typeface="Titillium Web" pitchFamily="2" charset="77"/>
            </a:endParaRPr>
          </a:p>
        </p:txBody>
      </p:sp>
      <p:grpSp>
        <p:nvGrpSpPr>
          <p:cNvPr id="2" name="Gruppo 1">
            <a:extLst>
              <a:ext uri="{FF2B5EF4-FFF2-40B4-BE49-F238E27FC236}">
                <a16:creationId xmlns:a16="http://schemas.microsoft.com/office/drawing/2014/main" id="{50C2AEB7-E777-F8F9-C378-FAFD3FF38B5F}"/>
              </a:ext>
            </a:extLst>
          </p:cNvPr>
          <p:cNvGrpSpPr/>
          <p:nvPr/>
        </p:nvGrpSpPr>
        <p:grpSpPr>
          <a:xfrm>
            <a:off x="2807046" y="1654163"/>
            <a:ext cx="8049846" cy="4227658"/>
            <a:chOff x="2807046" y="1654163"/>
            <a:chExt cx="8049846" cy="4227658"/>
          </a:xfrm>
        </p:grpSpPr>
        <p:sp>
          <p:nvSpPr>
            <p:cNvPr id="4" name="Rettangolo con angoli arrotondati 3">
              <a:extLst>
                <a:ext uri="{FF2B5EF4-FFF2-40B4-BE49-F238E27FC236}">
                  <a16:creationId xmlns:a16="http://schemas.microsoft.com/office/drawing/2014/main" id="{BB06E25F-E6B4-6A3F-9016-6BB456608AC6}"/>
                </a:ext>
              </a:extLst>
            </p:cNvPr>
            <p:cNvSpPr/>
            <p:nvPr/>
          </p:nvSpPr>
          <p:spPr>
            <a:xfrm>
              <a:off x="2807046" y="1654163"/>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Figura a mano libera 7">
              <a:extLst>
                <a:ext uri="{FF2B5EF4-FFF2-40B4-BE49-F238E27FC236}">
                  <a16:creationId xmlns:a16="http://schemas.microsoft.com/office/drawing/2014/main" id="{0A20B5E8-535E-39A6-E6B7-636D1F465264}"/>
                </a:ext>
              </a:extLst>
            </p:cNvPr>
            <p:cNvSpPr/>
            <p:nvPr/>
          </p:nvSpPr>
          <p:spPr>
            <a:xfrm>
              <a:off x="4202173" y="1654163"/>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marL="0" lvl="0" indent="0" algn="just" defTabSz="711200">
                <a:lnSpc>
                  <a:spcPct val="100000"/>
                </a:lnSpc>
                <a:spcBef>
                  <a:spcPct val="0"/>
                </a:spcBef>
                <a:spcAft>
                  <a:spcPct val="35000"/>
                </a:spcAft>
                <a:buNone/>
              </a:pPr>
              <a:r>
                <a:rPr lang="it-IT" sz="1600" b="1" dirty="0">
                  <a:solidFill>
                    <a:schemeClr val="bg1"/>
                  </a:solidFill>
                  <a:latin typeface="TITILLIUM WEBSEMIBOLD" pitchFamily="2" charset="77"/>
                  <a:hlinkClick r:id="rId4">
                    <a:extLst>
                      <a:ext uri="{A12FA001-AC4F-418D-AE19-62706E023703}">
                        <ahyp:hlinkClr xmlns:ahyp="http://schemas.microsoft.com/office/drawing/2018/hyperlinkcolor" val="tx"/>
                      </a:ext>
                    </a:extLst>
                  </a:hlinkClick>
                </a:rPr>
                <a:t>Memoria</a:t>
              </a:r>
              <a:r>
                <a:rPr lang="it-IT" sz="1600" b="1" dirty="0">
                  <a:solidFill>
                    <a:schemeClr val="bg1"/>
                  </a:solidFill>
                  <a:latin typeface="TITILLIUM WEBSEMIBOLD" pitchFamily="2" charset="77"/>
                </a:rPr>
                <a:t> sul </a:t>
              </a:r>
              <a:r>
                <a:rPr lang="it-IT" sz="1600" b="1" dirty="0" err="1">
                  <a:solidFill>
                    <a:schemeClr val="bg1"/>
                  </a:solidFill>
                  <a:latin typeface="TITILLIUM WEBSEMIBOLD" pitchFamily="2" charset="77"/>
                </a:rPr>
                <a:t>ddl</a:t>
              </a:r>
              <a:r>
                <a:rPr lang="it-IT" sz="1600" b="1" dirty="0">
                  <a:solidFill>
                    <a:schemeClr val="bg1"/>
                  </a:solidFill>
                  <a:latin typeface="TITILLIUM WEBSEMIBOLD" pitchFamily="2" charset="77"/>
                </a:rPr>
                <a:t> di conversione del decreto-legge 19 febbraio 2026, n.19 recante «Ulteriori disposizioni urgenti per l'attuazione del Piano nazionale di ripresa e resilienza (PNRR) e in materia di politiche di coesione».</a:t>
              </a:r>
              <a:endParaRPr lang="en-US" sz="1600" b="1" i="0" kern="1200" dirty="0">
                <a:solidFill>
                  <a:schemeClr val="bg1"/>
                </a:solidFill>
                <a:latin typeface="TITILLIUM WEBSEMIBOLD" pitchFamily="2" charset="77"/>
              </a:endParaRPr>
            </a:p>
          </p:txBody>
        </p:sp>
        <p:sp>
          <p:nvSpPr>
            <p:cNvPr id="11" name="Rettangolo con angoli arrotondati 10">
              <a:extLst>
                <a:ext uri="{FF2B5EF4-FFF2-40B4-BE49-F238E27FC236}">
                  <a16:creationId xmlns:a16="http://schemas.microsoft.com/office/drawing/2014/main" id="{AF0CDD36-159F-01E9-F317-EF918A0453CE}"/>
                </a:ext>
              </a:extLst>
            </p:cNvPr>
            <p:cNvSpPr/>
            <p:nvPr/>
          </p:nvSpPr>
          <p:spPr>
            <a:xfrm>
              <a:off x="2807046" y="3164041"/>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14" name="Figura a mano libera 13">
              <a:extLst>
                <a:ext uri="{FF2B5EF4-FFF2-40B4-BE49-F238E27FC236}">
                  <a16:creationId xmlns:a16="http://schemas.microsoft.com/office/drawing/2014/main" id="{E0FCDC3F-D42A-3915-7CDD-04C5037CAFBD}"/>
                </a:ext>
              </a:extLst>
            </p:cNvPr>
            <p:cNvSpPr/>
            <p:nvPr/>
          </p:nvSpPr>
          <p:spPr>
            <a:xfrm>
              <a:off x="4202173" y="3164041"/>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algn="just" defTabSz="711200">
                <a:spcBef>
                  <a:spcPct val="0"/>
                </a:spcBef>
                <a:spcAft>
                  <a:spcPct val="35000"/>
                </a:spcAft>
              </a:pPr>
              <a:r>
                <a:rPr lang="it-IT" sz="1600" b="1" dirty="0">
                  <a:solidFill>
                    <a:schemeClr val="bg1"/>
                  </a:solidFill>
                  <a:latin typeface="TITILLIUM WEBSEMIBOLD" pitchFamily="2" charset="77"/>
                  <a:hlinkClick r:id="rId5">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su «Schema di decreto legislativo di attuazione della Direttiva (UE) 2024/1203" (Tutela penale dell’ambiente).</a:t>
              </a:r>
              <a:endParaRPr lang="en-US" sz="1600" b="1" i="0" kern="1200" dirty="0">
                <a:solidFill>
                  <a:schemeClr val="bg1"/>
                </a:solidFill>
                <a:latin typeface="TITILLIUM WEBSEMIBOLD" pitchFamily="2" charset="77"/>
              </a:endParaRPr>
            </a:p>
          </p:txBody>
        </p:sp>
        <p:sp>
          <p:nvSpPr>
            <p:cNvPr id="15" name="Rettangolo con angoli arrotondati 14">
              <a:extLst>
                <a:ext uri="{FF2B5EF4-FFF2-40B4-BE49-F238E27FC236}">
                  <a16:creationId xmlns:a16="http://schemas.microsoft.com/office/drawing/2014/main" id="{E2407734-6941-EE06-AB87-E43791AB9789}"/>
                </a:ext>
              </a:extLst>
            </p:cNvPr>
            <p:cNvSpPr/>
            <p:nvPr/>
          </p:nvSpPr>
          <p:spPr>
            <a:xfrm>
              <a:off x="2807046" y="4673919"/>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7" name="Figura a mano libera 16">
              <a:extLst>
                <a:ext uri="{FF2B5EF4-FFF2-40B4-BE49-F238E27FC236}">
                  <a16:creationId xmlns:a16="http://schemas.microsoft.com/office/drawing/2014/main" id="{C921ED50-0470-8066-0060-400EB0D908C0}"/>
                </a:ext>
              </a:extLst>
            </p:cNvPr>
            <p:cNvSpPr/>
            <p:nvPr/>
          </p:nvSpPr>
          <p:spPr>
            <a:xfrm>
              <a:off x="4202173" y="4673919"/>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lvl="0" algn="just" defTabSz="711200">
                <a:spcBef>
                  <a:spcPct val="0"/>
                </a:spcBef>
                <a:spcAft>
                  <a:spcPct val="35000"/>
                </a:spcAft>
              </a:pPr>
              <a:r>
                <a:rPr lang="it-IT" sz="1600" b="1" dirty="0">
                  <a:solidFill>
                    <a:schemeClr val="bg1"/>
                  </a:solidFill>
                  <a:latin typeface="TITILLIUM WEBSEMIBOLD" pitchFamily="2" charset="77"/>
                  <a:hlinkClick r:id="rId6">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su «Incentivi fiscali per il rientro in Italia dei pensionati che trasferiscono la residenza fiscale da Paesi non appartenenti all’Unione europea a piccoli comuni inclusi nelle aree individuate dalla Strategia nazionale per le aree interne» (S.1495).</a:t>
              </a:r>
              <a:endParaRPr lang="en-US" sz="1600" b="1" dirty="0">
                <a:solidFill>
                  <a:schemeClr val="bg1"/>
                </a:solidFill>
                <a:latin typeface="TITILLIUM WEBSEMIBOLD" pitchFamily="2" charset="77"/>
              </a:endParaRPr>
            </a:p>
          </p:txBody>
        </p:sp>
      </p:grpSp>
      <p:pic>
        <p:nvPicPr>
          <p:cNvPr id="19" name="Immagine 18" descr="Globo terrestre: Americhe con riempimento a tinta unita">
            <a:extLst>
              <a:ext uri="{FF2B5EF4-FFF2-40B4-BE49-F238E27FC236}">
                <a16:creationId xmlns:a16="http://schemas.microsoft.com/office/drawing/2014/main" id="{9D2C27BE-4E4A-F6B3-1B44-61C2A78F6770}"/>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944706" y="1753499"/>
            <a:ext cx="936013" cy="936013"/>
          </a:xfrm>
          <a:prstGeom prst="rect">
            <a:avLst/>
          </a:prstGeom>
        </p:spPr>
      </p:pic>
      <p:pic>
        <p:nvPicPr>
          <p:cNvPr id="23" name="Immagine 22" descr="Scena parco contorno">
            <a:extLst>
              <a:ext uri="{FF2B5EF4-FFF2-40B4-BE49-F238E27FC236}">
                <a16:creationId xmlns:a16="http://schemas.microsoft.com/office/drawing/2014/main" id="{6D322F1C-668A-DCE1-B5D8-051A1EBE5BD8}"/>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3073081" y="4851400"/>
            <a:ext cx="846985" cy="846985"/>
          </a:xfrm>
          <a:prstGeom prst="rect">
            <a:avLst/>
          </a:prstGeom>
        </p:spPr>
      </p:pic>
      <p:pic>
        <p:nvPicPr>
          <p:cNvPr id="24" name="Immagine 23" descr="Immagine che contiene Carattere, Elementi grafici, testo, design&#10;&#10;Il contenuto generato dall'IA potrebbe non essere corretto.">
            <a:extLst>
              <a:ext uri="{FF2B5EF4-FFF2-40B4-BE49-F238E27FC236}">
                <a16:creationId xmlns:a16="http://schemas.microsoft.com/office/drawing/2014/main" id="{5F3DD224-E661-6B45-A2F0-2AB41577D31B}"/>
              </a:ext>
            </a:extLst>
          </p:cNvPr>
          <p:cNvPicPr>
            <a:picLocks noChangeAspect="1"/>
          </p:cNvPicPr>
          <p:nvPr/>
        </p:nvPicPr>
        <p:blipFill>
          <a:blip r:embed="rId9"/>
          <a:stretch>
            <a:fillRect/>
          </a:stretch>
        </p:blipFill>
        <p:spPr>
          <a:xfrm>
            <a:off x="769674" y="458598"/>
            <a:ext cx="1075698" cy="1566144"/>
          </a:xfrm>
          <a:prstGeom prst="rect">
            <a:avLst/>
          </a:prstGeom>
        </p:spPr>
      </p:pic>
      <p:pic>
        <p:nvPicPr>
          <p:cNvPr id="18" name="Elemento grafico 17" descr="Scena collina contorno">
            <a:extLst>
              <a:ext uri="{FF2B5EF4-FFF2-40B4-BE49-F238E27FC236}">
                <a16:creationId xmlns:a16="http://schemas.microsoft.com/office/drawing/2014/main" id="{9C0D30DE-E7C9-FB42-3958-24FB9B9F09EA}"/>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2944706" y="3284990"/>
            <a:ext cx="914400" cy="914400"/>
          </a:xfrm>
          <a:prstGeom prst="rect">
            <a:avLst/>
          </a:prstGeom>
        </p:spPr>
      </p:pic>
    </p:spTree>
    <p:extLst>
      <p:ext uri="{BB962C8B-B14F-4D97-AF65-F5344CB8AC3E}">
        <p14:creationId xmlns:p14="http://schemas.microsoft.com/office/powerpoint/2010/main" val="161242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15F9-C7B8-5770-93FF-15846FBDA7A9}"/>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60A9FA7C-08A2-80EB-BAE0-1FA646D31D09}"/>
              </a:ext>
            </a:extLst>
          </p:cNvPr>
          <p:cNvPicPr>
            <a:picLocks noChangeAspect="1"/>
          </p:cNvPicPr>
          <p:nvPr/>
        </p:nvPicPr>
        <p:blipFill>
          <a:blip r:embed="rId2"/>
          <a:stretch>
            <a:fillRect/>
          </a:stretch>
        </p:blipFill>
        <p:spPr>
          <a:xfrm>
            <a:off x="-6613" y="-42120"/>
            <a:ext cx="2628273" cy="6972413"/>
          </a:xfrm>
          <a:prstGeom prst="rect">
            <a:avLst/>
          </a:prstGeom>
          <a:solidFill>
            <a:schemeClr val="accent1"/>
          </a:solidFill>
        </p:spPr>
      </p:pic>
      <p:sp>
        <p:nvSpPr>
          <p:cNvPr id="6" name="Segnaposto numero diapositiva 5">
            <a:extLst>
              <a:ext uri="{FF2B5EF4-FFF2-40B4-BE49-F238E27FC236}">
                <a16:creationId xmlns:a16="http://schemas.microsoft.com/office/drawing/2014/main" id="{4224E5D2-A8B1-EA15-3DCA-540D45D4B977}"/>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8</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7E4DAC94-433E-BFE0-2335-837EDFE1A30E}"/>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10" name="CasellaDiTesto 9">
            <a:extLst>
              <a:ext uri="{FF2B5EF4-FFF2-40B4-BE49-F238E27FC236}">
                <a16:creationId xmlns:a16="http://schemas.microsoft.com/office/drawing/2014/main" id="{1064C01C-29C1-D2A6-31A6-C132B4DB7133}"/>
              </a:ext>
            </a:extLst>
          </p:cNvPr>
          <p:cNvSpPr txBox="1"/>
          <p:nvPr/>
        </p:nvSpPr>
        <p:spPr>
          <a:xfrm>
            <a:off x="2946399" y="386862"/>
            <a:ext cx="8600831" cy="954107"/>
          </a:xfrm>
          <a:prstGeom prst="rect">
            <a:avLst/>
          </a:prstGeom>
          <a:noFill/>
        </p:spPr>
        <p:txBody>
          <a:bodyPr wrap="square" rtlCol="0">
            <a:spAutoFit/>
          </a:bodyPr>
          <a:lstStyle/>
          <a:p>
            <a:r>
              <a:rPr lang="it-IT" sz="2800" b="1" dirty="0">
                <a:solidFill>
                  <a:schemeClr val="tx2">
                    <a:lumMod val="75000"/>
                    <a:lumOff val="25000"/>
                  </a:schemeClr>
                </a:solidFill>
                <a:latin typeface="Titillium Web" pitchFamily="2" charset="77"/>
              </a:rPr>
              <a:t>Audizioni parlamentari</a:t>
            </a:r>
          </a:p>
          <a:p>
            <a:endParaRPr lang="it-IT" sz="2800" b="1" dirty="0">
              <a:solidFill>
                <a:srgbClr val="B5920D"/>
              </a:solidFill>
              <a:latin typeface="Titillium Web" pitchFamily="2" charset="77"/>
            </a:endParaRPr>
          </a:p>
        </p:txBody>
      </p:sp>
      <p:grpSp>
        <p:nvGrpSpPr>
          <p:cNvPr id="2" name="Gruppo 1">
            <a:extLst>
              <a:ext uri="{FF2B5EF4-FFF2-40B4-BE49-F238E27FC236}">
                <a16:creationId xmlns:a16="http://schemas.microsoft.com/office/drawing/2014/main" id="{987348FE-6E14-5DFD-17CA-3259CCD30BB6}"/>
              </a:ext>
            </a:extLst>
          </p:cNvPr>
          <p:cNvGrpSpPr/>
          <p:nvPr/>
        </p:nvGrpSpPr>
        <p:grpSpPr>
          <a:xfrm>
            <a:off x="2807046" y="1654163"/>
            <a:ext cx="8049846" cy="4227658"/>
            <a:chOff x="2807046" y="1654163"/>
            <a:chExt cx="8049846" cy="4227658"/>
          </a:xfrm>
        </p:grpSpPr>
        <p:sp>
          <p:nvSpPr>
            <p:cNvPr id="4" name="Rettangolo con angoli arrotondati 3">
              <a:extLst>
                <a:ext uri="{FF2B5EF4-FFF2-40B4-BE49-F238E27FC236}">
                  <a16:creationId xmlns:a16="http://schemas.microsoft.com/office/drawing/2014/main" id="{B86CD1C1-B8B3-C89C-7FCE-5ED51A0D6F38}"/>
                </a:ext>
              </a:extLst>
            </p:cNvPr>
            <p:cNvSpPr/>
            <p:nvPr/>
          </p:nvSpPr>
          <p:spPr>
            <a:xfrm>
              <a:off x="2807046" y="1654163"/>
              <a:ext cx="8049846" cy="1207902"/>
            </a:xfrm>
            <a:prstGeom prst="roundRect">
              <a:avLst>
                <a:gd name="adj" fmla="val 10000"/>
              </a:avLst>
            </a:prstGeom>
            <a:solidFill>
              <a:schemeClr val="tx2">
                <a:lumMod val="75000"/>
                <a:lumOff val="25000"/>
              </a:schemeClr>
            </a:solidFill>
            <a:ln w="57150"/>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Figura a mano libera 7">
              <a:extLst>
                <a:ext uri="{FF2B5EF4-FFF2-40B4-BE49-F238E27FC236}">
                  <a16:creationId xmlns:a16="http://schemas.microsoft.com/office/drawing/2014/main" id="{9A60DA6B-24B0-F786-ACBF-897A94B9338F}"/>
                </a:ext>
              </a:extLst>
            </p:cNvPr>
            <p:cNvSpPr/>
            <p:nvPr/>
          </p:nvSpPr>
          <p:spPr>
            <a:xfrm>
              <a:off x="4202173" y="1654163"/>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a:ln w="5715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lvl="0" algn="just" defTabSz="711200">
                <a:spcBef>
                  <a:spcPct val="0"/>
                </a:spcBef>
                <a:spcAft>
                  <a:spcPct val="35000"/>
                </a:spcAft>
              </a:pPr>
              <a:r>
                <a:rPr lang="it-IT" sz="1600" b="1" dirty="0">
                  <a:solidFill>
                    <a:schemeClr val="bg1"/>
                  </a:solidFill>
                  <a:latin typeface="TITILLIUM WEBSEMIBOLD" pitchFamily="2" charset="77"/>
                  <a:hlinkClick r:id="rId4">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su «Trasporto di persone mediante autoservizi pubblici non di linea, servizi di taxi e di noleggio con conducente» (C. 2455, C. 2665).</a:t>
              </a:r>
              <a:endParaRPr lang="en-US" sz="1600" b="1" dirty="0">
                <a:solidFill>
                  <a:schemeClr val="bg1"/>
                </a:solidFill>
                <a:latin typeface="TITILLIUM WEBSEMIBOLD" pitchFamily="2" charset="77"/>
              </a:endParaRPr>
            </a:p>
          </p:txBody>
        </p:sp>
        <p:sp>
          <p:nvSpPr>
            <p:cNvPr id="11" name="Rettangolo con angoli arrotondati 10">
              <a:extLst>
                <a:ext uri="{FF2B5EF4-FFF2-40B4-BE49-F238E27FC236}">
                  <a16:creationId xmlns:a16="http://schemas.microsoft.com/office/drawing/2014/main" id="{49512C99-42CD-6DAD-CC21-CCA3EC16CE42}"/>
                </a:ext>
              </a:extLst>
            </p:cNvPr>
            <p:cNvSpPr/>
            <p:nvPr/>
          </p:nvSpPr>
          <p:spPr>
            <a:xfrm>
              <a:off x="2807046" y="3164041"/>
              <a:ext cx="8049846" cy="1207902"/>
            </a:xfrm>
            <a:prstGeom prst="roundRect">
              <a:avLst>
                <a:gd name="adj" fmla="val 10000"/>
              </a:avLst>
            </a:prstGeom>
            <a:solidFill>
              <a:schemeClr val="tx2">
                <a:lumMod val="75000"/>
                <a:lumOff val="25000"/>
              </a:schemeClr>
            </a:solidFill>
            <a:ln w="57150"/>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14" name="Figura a mano libera 13">
              <a:extLst>
                <a:ext uri="{FF2B5EF4-FFF2-40B4-BE49-F238E27FC236}">
                  <a16:creationId xmlns:a16="http://schemas.microsoft.com/office/drawing/2014/main" id="{711E3A87-8A76-642F-BD41-811A4A781A74}"/>
                </a:ext>
              </a:extLst>
            </p:cNvPr>
            <p:cNvSpPr/>
            <p:nvPr/>
          </p:nvSpPr>
          <p:spPr>
            <a:xfrm>
              <a:off x="4202173" y="3164041"/>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a:ln w="5715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lvl="0" algn="just" defTabSz="711200">
                <a:spcBef>
                  <a:spcPct val="0"/>
                </a:spcBef>
                <a:spcAft>
                  <a:spcPct val="35000"/>
                </a:spcAft>
              </a:pPr>
              <a:r>
                <a:rPr lang="it-IT" sz="1600" b="1" dirty="0">
                  <a:solidFill>
                    <a:schemeClr val="bg1"/>
                  </a:solidFill>
                  <a:latin typeface="TITILLIUM WEBSEMIBOLD" pitchFamily="2" charset="77"/>
                  <a:hlinkClick r:id="rId5">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su «Disposizioni per il sostegno alle attività di vendita al dettaglio di giornali, riviste e periodici, mediante agevolazioni fiscali e contributive, riduzioni dei tributi locali, nonché misure di semplificazione per lo svolgimento di attività economiche accessorie» (S.1444).</a:t>
              </a:r>
              <a:endParaRPr lang="en-US" sz="1600" b="1" dirty="0">
                <a:solidFill>
                  <a:schemeClr val="bg1"/>
                </a:solidFill>
                <a:latin typeface="TITILLIUM WEBSEMIBOLD" pitchFamily="2" charset="77"/>
              </a:endParaRPr>
            </a:p>
          </p:txBody>
        </p:sp>
        <p:sp>
          <p:nvSpPr>
            <p:cNvPr id="15" name="Rettangolo con angoli arrotondati 14">
              <a:extLst>
                <a:ext uri="{FF2B5EF4-FFF2-40B4-BE49-F238E27FC236}">
                  <a16:creationId xmlns:a16="http://schemas.microsoft.com/office/drawing/2014/main" id="{FF5A29A6-2277-A47E-A836-FC48803662A8}"/>
                </a:ext>
              </a:extLst>
            </p:cNvPr>
            <p:cNvSpPr/>
            <p:nvPr/>
          </p:nvSpPr>
          <p:spPr>
            <a:xfrm>
              <a:off x="2807046" y="4673919"/>
              <a:ext cx="8049846" cy="1207902"/>
            </a:xfrm>
            <a:prstGeom prst="roundRect">
              <a:avLst>
                <a:gd name="adj" fmla="val 10000"/>
              </a:avLst>
            </a:prstGeom>
            <a:solidFill>
              <a:schemeClr val="tx2">
                <a:lumMod val="75000"/>
                <a:lumOff val="25000"/>
              </a:schemeClr>
            </a:solidFill>
            <a:ln w="57150"/>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7" name="Figura a mano libera 16">
              <a:extLst>
                <a:ext uri="{FF2B5EF4-FFF2-40B4-BE49-F238E27FC236}">
                  <a16:creationId xmlns:a16="http://schemas.microsoft.com/office/drawing/2014/main" id="{6CAD0C35-D156-57AD-FA8B-358AB441DE5C}"/>
                </a:ext>
              </a:extLst>
            </p:cNvPr>
            <p:cNvSpPr/>
            <p:nvPr/>
          </p:nvSpPr>
          <p:spPr>
            <a:xfrm>
              <a:off x="4202173" y="4673919"/>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a:ln w="5715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marL="0" lvl="0" indent="0" algn="just" defTabSz="711200">
                <a:lnSpc>
                  <a:spcPct val="100000"/>
                </a:lnSpc>
                <a:spcBef>
                  <a:spcPct val="0"/>
                </a:spcBef>
                <a:spcAft>
                  <a:spcPct val="35000"/>
                </a:spcAft>
                <a:buNone/>
              </a:pPr>
              <a:r>
                <a:rPr lang="it-IT" sz="1600" b="1" dirty="0">
                  <a:solidFill>
                    <a:schemeClr val="bg1"/>
                  </a:solidFill>
                  <a:latin typeface="TITILLIUM WEBSEMIBOLD" pitchFamily="2" charset="77"/>
                  <a:hlinkClick r:id="rId6">
                    <a:extLst>
                      <a:ext uri="{A12FA001-AC4F-418D-AE19-62706E023703}">
                        <ahyp:hlinkClr xmlns:ahyp="http://schemas.microsoft.com/office/drawing/2018/hyperlinkcolor" val="tx"/>
                      </a:ext>
                    </a:extLst>
                  </a:hlinkClick>
                </a:rPr>
                <a:t>Memoria </a:t>
              </a:r>
              <a:r>
                <a:rPr lang="it-IT" sz="1600" b="1" i="0" kern="1200" dirty="0">
                  <a:solidFill>
                    <a:schemeClr val="bg1"/>
                  </a:solidFill>
                  <a:latin typeface="TITILLIUM WEBSEMIBOLD" pitchFamily="2" charset="77"/>
                </a:rPr>
                <a:t>su «Modifiche all’articolo 1 del decreto-legge 31 maggio 2014, n. 83, convertito, con modificazioni, dalla legge 29 luglio 2014, n. 106, concernenti l’ampliamento dell’ambito di applicazione del credito di imposta per favorire le erogazioni liberali a sostegno della cultura» (C.2374).</a:t>
              </a:r>
              <a:endParaRPr lang="en-US" sz="1600" b="1" i="0" kern="1200" dirty="0">
                <a:solidFill>
                  <a:schemeClr val="bg1"/>
                </a:solidFill>
                <a:latin typeface="TITILLIUM WEBSEMIBOLD" pitchFamily="2" charset="77"/>
              </a:endParaRPr>
            </a:p>
          </p:txBody>
        </p:sp>
      </p:grpSp>
      <p:pic>
        <p:nvPicPr>
          <p:cNvPr id="19" name="Immagine 18" descr="Taxi contorno">
            <a:extLst>
              <a:ext uri="{FF2B5EF4-FFF2-40B4-BE49-F238E27FC236}">
                <a16:creationId xmlns:a16="http://schemas.microsoft.com/office/drawing/2014/main" id="{CADAF4F7-A027-2014-6E0A-50CB8493A7DB}"/>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944706" y="1753499"/>
            <a:ext cx="936013" cy="936013"/>
          </a:xfrm>
          <a:prstGeom prst="rect">
            <a:avLst/>
          </a:prstGeom>
        </p:spPr>
      </p:pic>
      <p:pic>
        <p:nvPicPr>
          <p:cNvPr id="23" name="Immagine 22" descr="Libri contorno">
            <a:extLst>
              <a:ext uri="{FF2B5EF4-FFF2-40B4-BE49-F238E27FC236}">
                <a16:creationId xmlns:a16="http://schemas.microsoft.com/office/drawing/2014/main" id="{E8B4CE0A-FC9D-D897-2333-97F8B42E7993}"/>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3073081" y="4851400"/>
            <a:ext cx="846985" cy="846985"/>
          </a:xfrm>
          <a:prstGeom prst="rect">
            <a:avLst/>
          </a:prstGeom>
        </p:spPr>
      </p:pic>
      <p:pic>
        <p:nvPicPr>
          <p:cNvPr id="24" name="Immagine 23" descr="Immagine che contiene Carattere, Elementi grafici, testo, design&#10;&#10;Il contenuto generato dall'IA potrebbe non essere corretto.">
            <a:extLst>
              <a:ext uri="{FF2B5EF4-FFF2-40B4-BE49-F238E27FC236}">
                <a16:creationId xmlns:a16="http://schemas.microsoft.com/office/drawing/2014/main" id="{C480557D-C23C-FA2A-9FF8-7D5F977C690F}"/>
              </a:ext>
            </a:extLst>
          </p:cNvPr>
          <p:cNvPicPr>
            <a:picLocks noChangeAspect="1"/>
          </p:cNvPicPr>
          <p:nvPr/>
        </p:nvPicPr>
        <p:blipFill>
          <a:blip r:embed="rId9"/>
          <a:stretch>
            <a:fillRect/>
          </a:stretch>
        </p:blipFill>
        <p:spPr>
          <a:xfrm>
            <a:off x="769674" y="458598"/>
            <a:ext cx="1075698" cy="1566144"/>
          </a:xfrm>
          <a:prstGeom prst="rect">
            <a:avLst/>
          </a:prstGeom>
        </p:spPr>
      </p:pic>
      <p:pic>
        <p:nvPicPr>
          <p:cNvPr id="18" name="Elemento grafico 17" descr="Giornale contorno">
            <a:extLst>
              <a:ext uri="{FF2B5EF4-FFF2-40B4-BE49-F238E27FC236}">
                <a16:creationId xmlns:a16="http://schemas.microsoft.com/office/drawing/2014/main" id="{76567AC9-1C20-EEF4-9E82-FDD864EE2ED5}"/>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2944706" y="3284990"/>
            <a:ext cx="914400" cy="914400"/>
          </a:xfrm>
          <a:prstGeom prst="rect">
            <a:avLst/>
          </a:prstGeom>
        </p:spPr>
      </p:pic>
    </p:spTree>
    <p:extLst>
      <p:ext uri="{BB962C8B-B14F-4D97-AF65-F5344CB8AC3E}">
        <p14:creationId xmlns:p14="http://schemas.microsoft.com/office/powerpoint/2010/main" val="379664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9102B-04AD-994D-03B0-F83944B21D12}"/>
            </a:ext>
          </a:extLst>
        </p:cNvPr>
        <p:cNvGrpSpPr/>
        <p:nvPr/>
      </p:nvGrpSpPr>
      <p:grpSpPr>
        <a:xfrm>
          <a:off x="0" y="0"/>
          <a:ext cx="0" cy="0"/>
          <a:chOff x="0" y="0"/>
          <a:chExt cx="0" cy="0"/>
        </a:xfrm>
      </p:grpSpPr>
      <p:pic>
        <p:nvPicPr>
          <p:cNvPr id="3" name="Immagine 2" descr="Immagine che contiene giallo, arte&#10;&#10;Descrizione generata automaticamente con attendibilità media">
            <a:extLst>
              <a:ext uri="{FF2B5EF4-FFF2-40B4-BE49-F238E27FC236}">
                <a16:creationId xmlns:a16="http://schemas.microsoft.com/office/drawing/2014/main" id="{FE552FFC-0260-451F-6D22-E8CB828C779B}"/>
              </a:ext>
            </a:extLst>
          </p:cNvPr>
          <p:cNvPicPr>
            <a:picLocks noChangeAspect="1"/>
          </p:cNvPicPr>
          <p:nvPr/>
        </p:nvPicPr>
        <p:blipFill>
          <a:blip r:embed="rId2"/>
          <a:stretch>
            <a:fillRect/>
          </a:stretch>
        </p:blipFill>
        <p:spPr>
          <a:xfrm>
            <a:off x="-6613" y="-42120"/>
            <a:ext cx="2628273" cy="6972413"/>
          </a:xfrm>
          <a:prstGeom prst="rect">
            <a:avLst/>
          </a:prstGeom>
          <a:solidFill>
            <a:schemeClr val="accent1"/>
          </a:solidFill>
        </p:spPr>
      </p:pic>
      <p:sp>
        <p:nvSpPr>
          <p:cNvPr id="6" name="Segnaposto numero diapositiva 5">
            <a:extLst>
              <a:ext uri="{FF2B5EF4-FFF2-40B4-BE49-F238E27FC236}">
                <a16:creationId xmlns:a16="http://schemas.microsoft.com/office/drawing/2014/main" id="{4993A5FC-915A-6C9C-33E6-A503E57D7CB1}"/>
              </a:ext>
            </a:extLst>
          </p:cNvPr>
          <p:cNvSpPr>
            <a:spLocks noGrp="1"/>
          </p:cNvSpPr>
          <p:nvPr>
            <p:ph type="sldNum" sz="quarter" idx="12"/>
          </p:nvPr>
        </p:nvSpPr>
        <p:spPr>
          <a:xfrm>
            <a:off x="8610600" y="6356350"/>
            <a:ext cx="2743200" cy="365125"/>
          </a:xfrm>
        </p:spPr>
        <p:txBody>
          <a:bodyPr/>
          <a:lstStyle/>
          <a:p>
            <a:fld id="{7F2C657C-972A-5F40-B2F5-0886A41F87B1}" type="slidenum">
              <a:rPr lang="it-IT" smtClean="0"/>
              <a:t>9</a:t>
            </a:fld>
            <a:endParaRPr lang="it-IT"/>
          </a:p>
        </p:txBody>
      </p:sp>
      <p:pic>
        <p:nvPicPr>
          <p:cNvPr id="7" name="Immagine 6" descr="Immagine che contiene schermata, nero, design&#10;&#10;Descrizione generata automaticamente">
            <a:extLst>
              <a:ext uri="{FF2B5EF4-FFF2-40B4-BE49-F238E27FC236}">
                <a16:creationId xmlns:a16="http://schemas.microsoft.com/office/drawing/2014/main" id="{62B8CB2D-A9A5-2981-01A3-5DFF95F340C4}"/>
              </a:ext>
            </a:extLst>
          </p:cNvPr>
          <p:cNvPicPr>
            <a:picLocks noChangeAspect="1"/>
          </p:cNvPicPr>
          <p:nvPr/>
        </p:nvPicPr>
        <p:blipFill>
          <a:blip r:embed="rId3"/>
          <a:stretch>
            <a:fillRect/>
          </a:stretch>
        </p:blipFill>
        <p:spPr>
          <a:xfrm>
            <a:off x="9701192" y="3767993"/>
            <a:ext cx="2311400" cy="3162300"/>
          </a:xfrm>
          <a:prstGeom prst="rect">
            <a:avLst/>
          </a:prstGeom>
        </p:spPr>
      </p:pic>
      <p:sp>
        <p:nvSpPr>
          <p:cNvPr id="10" name="CasellaDiTesto 9">
            <a:extLst>
              <a:ext uri="{FF2B5EF4-FFF2-40B4-BE49-F238E27FC236}">
                <a16:creationId xmlns:a16="http://schemas.microsoft.com/office/drawing/2014/main" id="{1913EFD1-266B-216B-B057-38CD1932901D}"/>
              </a:ext>
            </a:extLst>
          </p:cNvPr>
          <p:cNvSpPr txBox="1"/>
          <p:nvPr/>
        </p:nvSpPr>
        <p:spPr>
          <a:xfrm>
            <a:off x="2946399" y="386862"/>
            <a:ext cx="8600831" cy="954107"/>
          </a:xfrm>
          <a:prstGeom prst="rect">
            <a:avLst/>
          </a:prstGeom>
          <a:noFill/>
        </p:spPr>
        <p:txBody>
          <a:bodyPr wrap="square" rtlCol="0">
            <a:spAutoFit/>
          </a:bodyPr>
          <a:lstStyle/>
          <a:p>
            <a:r>
              <a:rPr lang="it-IT" sz="2800" b="1" dirty="0">
                <a:solidFill>
                  <a:schemeClr val="tx2">
                    <a:lumMod val="75000"/>
                    <a:lumOff val="25000"/>
                  </a:schemeClr>
                </a:solidFill>
                <a:latin typeface="Titillium Web" pitchFamily="2" charset="77"/>
              </a:rPr>
              <a:t>Audizioni parlamentari</a:t>
            </a:r>
          </a:p>
          <a:p>
            <a:endParaRPr lang="it-IT" sz="2800" b="1" dirty="0">
              <a:solidFill>
                <a:srgbClr val="B5920D"/>
              </a:solidFill>
              <a:latin typeface="Titillium Web" pitchFamily="2" charset="77"/>
            </a:endParaRPr>
          </a:p>
        </p:txBody>
      </p:sp>
      <p:grpSp>
        <p:nvGrpSpPr>
          <p:cNvPr id="2" name="Gruppo 1">
            <a:extLst>
              <a:ext uri="{FF2B5EF4-FFF2-40B4-BE49-F238E27FC236}">
                <a16:creationId xmlns:a16="http://schemas.microsoft.com/office/drawing/2014/main" id="{E6A9CE29-67EE-4877-1F80-79125C97648C}"/>
              </a:ext>
            </a:extLst>
          </p:cNvPr>
          <p:cNvGrpSpPr/>
          <p:nvPr/>
        </p:nvGrpSpPr>
        <p:grpSpPr>
          <a:xfrm>
            <a:off x="2807046" y="1654163"/>
            <a:ext cx="8049846" cy="4227658"/>
            <a:chOff x="2807046" y="1654163"/>
            <a:chExt cx="8049846" cy="4227658"/>
          </a:xfrm>
        </p:grpSpPr>
        <p:sp>
          <p:nvSpPr>
            <p:cNvPr id="4" name="Rettangolo con angoli arrotondati 3">
              <a:extLst>
                <a:ext uri="{FF2B5EF4-FFF2-40B4-BE49-F238E27FC236}">
                  <a16:creationId xmlns:a16="http://schemas.microsoft.com/office/drawing/2014/main" id="{48809DF0-154E-E232-4517-DF5EA29C3CBE}"/>
                </a:ext>
              </a:extLst>
            </p:cNvPr>
            <p:cNvSpPr/>
            <p:nvPr/>
          </p:nvSpPr>
          <p:spPr>
            <a:xfrm>
              <a:off x="2807046" y="1654163"/>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Figura a mano libera 7">
              <a:extLst>
                <a:ext uri="{FF2B5EF4-FFF2-40B4-BE49-F238E27FC236}">
                  <a16:creationId xmlns:a16="http://schemas.microsoft.com/office/drawing/2014/main" id="{766EDDA2-49E5-BCC3-A17E-7F8F74E660DF}"/>
                </a:ext>
              </a:extLst>
            </p:cNvPr>
            <p:cNvSpPr/>
            <p:nvPr/>
          </p:nvSpPr>
          <p:spPr>
            <a:xfrm>
              <a:off x="4202173" y="1654163"/>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lvl="0" algn="just" defTabSz="711200">
                <a:spcBef>
                  <a:spcPct val="0"/>
                </a:spcBef>
                <a:spcAft>
                  <a:spcPct val="35000"/>
                </a:spcAft>
              </a:pPr>
              <a:r>
                <a:rPr lang="it-IT" sz="1600" b="1" dirty="0">
                  <a:solidFill>
                    <a:schemeClr val="bg1"/>
                  </a:solidFill>
                  <a:latin typeface="TITILLIUM WEBSEMIBOLD" pitchFamily="2" charset="77"/>
                  <a:hlinkClick r:id="rId4">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Modifiche agli articoli 226-bis, 226-ter e 261 del decreto legislativo 3 aprile 2006, n. 152, in materia di detenzione e commercializzazione delle borse di plastica.</a:t>
              </a:r>
              <a:endParaRPr lang="en-US" sz="1600" b="1" dirty="0">
                <a:solidFill>
                  <a:schemeClr val="bg1"/>
                </a:solidFill>
                <a:latin typeface="TITILLIUM WEBSEMIBOLD" pitchFamily="2" charset="77"/>
              </a:endParaRPr>
            </a:p>
          </p:txBody>
        </p:sp>
        <p:sp>
          <p:nvSpPr>
            <p:cNvPr id="11" name="Rettangolo con angoli arrotondati 10">
              <a:extLst>
                <a:ext uri="{FF2B5EF4-FFF2-40B4-BE49-F238E27FC236}">
                  <a16:creationId xmlns:a16="http://schemas.microsoft.com/office/drawing/2014/main" id="{78978781-F9A1-27B2-71AB-18538E4F5A09}"/>
                </a:ext>
              </a:extLst>
            </p:cNvPr>
            <p:cNvSpPr/>
            <p:nvPr/>
          </p:nvSpPr>
          <p:spPr>
            <a:xfrm>
              <a:off x="2807046" y="3164041"/>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14" name="Figura a mano libera 13">
              <a:extLst>
                <a:ext uri="{FF2B5EF4-FFF2-40B4-BE49-F238E27FC236}">
                  <a16:creationId xmlns:a16="http://schemas.microsoft.com/office/drawing/2014/main" id="{29545F0F-9BBB-8092-6B66-202FB87C9CF3}"/>
                </a:ext>
              </a:extLst>
            </p:cNvPr>
            <p:cNvSpPr/>
            <p:nvPr/>
          </p:nvSpPr>
          <p:spPr>
            <a:xfrm>
              <a:off x="4202173" y="3164041"/>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lvl="0" algn="just" defTabSz="711200">
                <a:spcBef>
                  <a:spcPct val="0"/>
                </a:spcBef>
                <a:spcAft>
                  <a:spcPct val="35000"/>
                </a:spcAft>
              </a:pPr>
              <a:r>
                <a:rPr lang="it-IT" sz="1600" b="1" dirty="0">
                  <a:solidFill>
                    <a:schemeClr val="bg1"/>
                  </a:solidFill>
                  <a:latin typeface="TITILLIUM WEBSEMIBOLD" pitchFamily="2" charset="77"/>
                  <a:hlinkClick r:id="rId5">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decreto legge 31 dicembre 2025, n. 200 recante “Disposizioni urgenti in materia di termini normativi” C.2753.</a:t>
              </a:r>
            </a:p>
          </p:txBody>
        </p:sp>
        <p:sp>
          <p:nvSpPr>
            <p:cNvPr id="15" name="Rettangolo con angoli arrotondati 14">
              <a:extLst>
                <a:ext uri="{FF2B5EF4-FFF2-40B4-BE49-F238E27FC236}">
                  <a16:creationId xmlns:a16="http://schemas.microsoft.com/office/drawing/2014/main" id="{CD6A7C08-0ECB-0EF8-5305-F3C05F6B6AAF}"/>
                </a:ext>
              </a:extLst>
            </p:cNvPr>
            <p:cNvSpPr/>
            <p:nvPr/>
          </p:nvSpPr>
          <p:spPr>
            <a:xfrm>
              <a:off x="2807046" y="4673919"/>
              <a:ext cx="8049846" cy="1207902"/>
            </a:xfrm>
            <a:prstGeom prst="roundRect">
              <a:avLst>
                <a:gd name="adj" fmla="val 10000"/>
              </a:avLst>
            </a:prstGeom>
            <a:solidFill>
              <a:schemeClr val="tx2">
                <a:lumMod val="75000"/>
                <a:lumOff val="2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it-IT" dirty="0"/>
                <a:t> </a:t>
              </a:r>
            </a:p>
          </p:txBody>
        </p:sp>
        <p:sp>
          <p:nvSpPr>
            <p:cNvPr id="17" name="Figura a mano libera 16">
              <a:extLst>
                <a:ext uri="{FF2B5EF4-FFF2-40B4-BE49-F238E27FC236}">
                  <a16:creationId xmlns:a16="http://schemas.microsoft.com/office/drawing/2014/main" id="{9E957D28-20DA-9E7B-C60D-DF5DAA0C86A4}"/>
                </a:ext>
              </a:extLst>
            </p:cNvPr>
            <p:cNvSpPr/>
            <p:nvPr/>
          </p:nvSpPr>
          <p:spPr>
            <a:xfrm>
              <a:off x="4202173" y="4673919"/>
              <a:ext cx="6654718" cy="1207902"/>
            </a:xfrm>
            <a:custGeom>
              <a:avLst/>
              <a:gdLst>
                <a:gd name="connsiteX0" fmla="*/ 0 w 6654718"/>
                <a:gd name="connsiteY0" fmla="*/ 0 h 1207902"/>
                <a:gd name="connsiteX1" fmla="*/ 6654718 w 6654718"/>
                <a:gd name="connsiteY1" fmla="*/ 0 h 1207902"/>
                <a:gd name="connsiteX2" fmla="*/ 6654718 w 6654718"/>
                <a:gd name="connsiteY2" fmla="*/ 1207902 h 1207902"/>
                <a:gd name="connsiteX3" fmla="*/ 0 w 6654718"/>
                <a:gd name="connsiteY3" fmla="*/ 1207902 h 1207902"/>
                <a:gd name="connsiteX4" fmla="*/ 0 w 6654718"/>
                <a:gd name="connsiteY4" fmla="*/ 0 h 120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18" h="1207902">
                  <a:moveTo>
                    <a:pt x="0" y="0"/>
                  </a:moveTo>
                  <a:lnTo>
                    <a:pt x="6654718" y="0"/>
                  </a:lnTo>
                  <a:lnTo>
                    <a:pt x="6654718" y="1207902"/>
                  </a:lnTo>
                  <a:lnTo>
                    <a:pt x="0" y="120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836" tIns="127836" rIns="127836" bIns="127836" numCol="1" spcCol="1270" anchor="ctr" anchorCtr="0">
              <a:noAutofit/>
            </a:bodyPr>
            <a:lstStyle/>
            <a:p>
              <a:pPr marL="0" lvl="0" indent="0" algn="just" defTabSz="711200">
                <a:lnSpc>
                  <a:spcPct val="100000"/>
                </a:lnSpc>
                <a:spcBef>
                  <a:spcPct val="0"/>
                </a:spcBef>
                <a:spcAft>
                  <a:spcPct val="35000"/>
                </a:spcAft>
                <a:buNone/>
              </a:pPr>
              <a:r>
                <a:rPr lang="it-IT" sz="1600" b="1" dirty="0">
                  <a:solidFill>
                    <a:schemeClr val="bg1"/>
                  </a:solidFill>
                  <a:latin typeface="TITILLIUM WEBSEMIBOLD" pitchFamily="2" charset="77"/>
                  <a:hlinkClick r:id="rId6">
                    <a:extLst>
                      <a:ext uri="{A12FA001-AC4F-418D-AE19-62706E023703}">
                        <ahyp:hlinkClr xmlns:ahyp="http://schemas.microsoft.com/office/drawing/2018/hyperlinkcolor" val="tx"/>
                      </a:ext>
                    </a:extLst>
                  </a:hlinkClick>
                </a:rPr>
                <a:t>Audizione</a:t>
              </a:r>
              <a:r>
                <a:rPr lang="it-IT" sz="1600" b="1" dirty="0">
                  <a:solidFill>
                    <a:schemeClr val="bg1"/>
                  </a:solidFill>
                  <a:latin typeface="TITILLIUM WEBSEMIBOLD" pitchFamily="2" charset="77"/>
                </a:rPr>
                <a:t> </a:t>
              </a:r>
              <a:r>
                <a:rPr lang="it-IT" sz="1600" b="1" i="0" kern="1200" dirty="0">
                  <a:solidFill>
                    <a:schemeClr val="bg1"/>
                  </a:solidFill>
                  <a:latin typeface="TITILLIUM WEBSEMIBOLD" pitchFamily="2" charset="77"/>
                </a:rPr>
                <a:t>Delega al Governo per la determinazione dei livelli essenziali delle prestazioni S.1623. </a:t>
              </a:r>
              <a:endParaRPr lang="en-US" sz="1600" b="1" i="0" kern="1200" dirty="0">
                <a:solidFill>
                  <a:schemeClr val="bg1"/>
                </a:solidFill>
                <a:latin typeface="TITILLIUM WEBSEMIBOLD" pitchFamily="2" charset="77"/>
              </a:endParaRPr>
            </a:p>
          </p:txBody>
        </p:sp>
      </p:grpSp>
      <p:pic>
        <p:nvPicPr>
          <p:cNvPr id="19" name="Immagine 18" descr="Borsa della spesa contorno">
            <a:extLst>
              <a:ext uri="{FF2B5EF4-FFF2-40B4-BE49-F238E27FC236}">
                <a16:creationId xmlns:a16="http://schemas.microsoft.com/office/drawing/2014/main" id="{7FC0661A-069F-518F-EB1A-FA008CB54904}"/>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944706" y="1753499"/>
            <a:ext cx="936013" cy="936013"/>
          </a:xfrm>
          <a:prstGeom prst="rect">
            <a:avLst/>
          </a:prstGeom>
        </p:spPr>
      </p:pic>
      <p:pic>
        <p:nvPicPr>
          <p:cNvPr id="23" name="Immagine 22" descr="Piramide con livelli contorno">
            <a:extLst>
              <a:ext uri="{FF2B5EF4-FFF2-40B4-BE49-F238E27FC236}">
                <a16:creationId xmlns:a16="http://schemas.microsoft.com/office/drawing/2014/main" id="{B97178F7-67AD-E385-6CF0-03F5ABF5ACB9}"/>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3073081" y="4851400"/>
            <a:ext cx="846985" cy="846985"/>
          </a:xfrm>
          <a:prstGeom prst="rect">
            <a:avLst/>
          </a:prstGeom>
        </p:spPr>
      </p:pic>
      <p:pic>
        <p:nvPicPr>
          <p:cNvPr id="24" name="Immagine 23" descr="Immagine che contiene Carattere, Elementi grafici, testo, design&#10;&#10;Il contenuto generato dall'IA potrebbe non essere corretto.">
            <a:extLst>
              <a:ext uri="{FF2B5EF4-FFF2-40B4-BE49-F238E27FC236}">
                <a16:creationId xmlns:a16="http://schemas.microsoft.com/office/drawing/2014/main" id="{77B8993F-10EE-789B-1076-B1FE87C4F132}"/>
              </a:ext>
            </a:extLst>
          </p:cNvPr>
          <p:cNvPicPr>
            <a:picLocks noChangeAspect="1"/>
          </p:cNvPicPr>
          <p:nvPr/>
        </p:nvPicPr>
        <p:blipFill>
          <a:blip r:embed="rId9"/>
          <a:stretch>
            <a:fillRect/>
          </a:stretch>
        </p:blipFill>
        <p:spPr>
          <a:xfrm>
            <a:off x="769674" y="458598"/>
            <a:ext cx="1075698" cy="1566144"/>
          </a:xfrm>
          <a:prstGeom prst="rect">
            <a:avLst/>
          </a:prstGeom>
        </p:spPr>
      </p:pic>
      <p:pic>
        <p:nvPicPr>
          <p:cNvPr id="18" name="Elemento grafico 17" descr="Documento contorno">
            <a:extLst>
              <a:ext uri="{FF2B5EF4-FFF2-40B4-BE49-F238E27FC236}">
                <a16:creationId xmlns:a16="http://schemas.microsoft.com/office/drawing/2014/main" id="{FBB3123B-4FF3-67D3-F9EF-73A4C4AA7A11}"/>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2944706" y="3284990"/>
            <a:ext cx="914400" cy="914400"/>
          </a:xfrm>
          <a:prstGeom prst="rect">
            <a:avLst/>
          </a:prstGeom>
        </p:spPr>
      </p:pic>
    </p:spTree>
    <p:extLst>
      <p:ext uri="{BB962C8B-B14F-4D97-AF65-F5344CB8AC3E}">
        <p14:creationId xmlns:p14="http://schemas.microsoft.com/office/powerpoint/2010/main" val="15077476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6EEB1D0-FB7D-44E2-9933-2B168F98939A}">
  <we:reference id="WA200005669" version="2.0.0.0" store="Omex"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3586</TotalTime>
  <Words>7331</Words>
  <Application>Microsoft Office PowerPoint</Application>
  <PresentationFormat>Widescreen</PresentationFormat>
  <Paragraphs>274</Paragraphs>
  <Slides>36</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Aptos</vt:lpstr>
      <vt:lpstr>Aptos Display</vt:lpstr>
      <vt:lpstr>Arial</vt:lpstr>
      <vt:lpstr>Titillium Web</vt:lpstr>
      <vt:lpstr>TITILLIUM WEBSEMIBOLD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Botteri</dc:creator>
  <cp:lastModifiedBy>Tiziana Caponi</cp:lastModifiedBy>
  <cp:revision>174</cp:revision>
  <cp:lastPrinted>2024-05-27T12:36:59Z</cp:lastPrinted>
  <dcterms:created xsi:type="dcterms:W3CDTF">2024-03-09T19:47:18Z</dcterms:created>
  <dcterms:modified xsi:type="dcterms:W3CDTF">2026-03-20T08:58:23Z</dcterms:modified>
</cp:coreProperties>
</file>